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4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5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8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9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1872" r:id="rId6"/>
    <p:sldId id="1873" r:id="rId7"/>
    <p:sldId id="272" r:id="rId8"/>
    <p:sldId id="1875" r:id="rId9"/>
    <p:sldId id="1876" r:id="rId10"/>
    <p:sldId id="1878" r:id="rId11"/>
    <p:sldId id="279" r:id="rId12"/>
    <p:sldId id="1879" r:id="rId13"/>
    <p:sldId id="1880" r:id="rId14"/>
    <p:sldId id="1882" r:id="rId15"/>
    <p:sldId id="299" r:id="rId16"/>
  </p:sldIdLst>
  <p:sldSz cx="12192000" cy="6858000"/>
  <p:notesSz cx="6735763" cy="98663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38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d sun" initials="g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85459"/>
    <a:srgbClr val="AB3A3E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164"/>
      </p:cViewPr>
      <p:guideLst>
        <p:guide orient="horz" pos="2158"/>
        <p:guide pos="380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45846-9A16-8A46-82F1-02E92B04D05A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863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2879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44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161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113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45846-9A16-8A46-82F1-02E92B04D05A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57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238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45846-9A16-8A46-82F1-02E92B04D05A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949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130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374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96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C45846-9A16-8A46-82F1-02E92B04D05A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20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2025-08-12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2025-08-12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 cstate="screen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: 圆角 3"/>
          <p:cNvSpPr/>
          <p:nvPr/>
        </p:nvSpPr>
        <p:spPr>
          <a:xfrm>
            <a:off x="4280086" y="5713956"/>
            <a:ext cx="3787143" cy="534404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b="1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870728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04937" y="3254408"/>
            <a:ext cx="9388704" cy="86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4400" b="1" spc="200" dirty="0" err="1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</a:t>
            </a:r>
            <a:r>
              <a:rPr lang="zh-CN" altLang="en-US" sz="2800" b="1" spc="200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（项目名称）</a:t>
            </a:r>
            <a:endParaRPr lang="zh-CN" altLang="en-US" sz="5600" b="1" spc="200" dirty="0">
              <a:solidFill>
                <a:srgbClr val="AB2B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03463" y="6280665"/>
            <a:ext cx="1740388" cy="406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</a:p>
        </p:txBody>
      </p:sp>
      <p:pic>
        <p:nvPicPr>
          <p:cNvPr id="24" name="图片 23" descr="logo红色版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37300" y="962002"/>
            <a:ext cx="3079224" cy="1347379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307" y="618556"/>
            <a:ext cx="2046443" cy="183745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A67AEAFF-39FC-69D3-36E3-789327C9C8A6}"/>
              </a:ext>
            </a:extLst>
          </p:cNvPr>
          <p:cNvSpPr txBox="1"/>
          <p:nvPr/>
        </p:nvSpPr>
        <p:spPr>
          <a:xfrm>
            <a:off x="1564271" y="2640265"/>
            <a:ext cx="90634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C00000"/>
                </a:solidFill>
              </a:rPr>
              <a:t>2023</a:t>
            </a:r>
            <a:r>
              <a:rPr lang="zh-CN" altLang="en-US" sz="2400" b="1" dirty="0">
                <a:solidFill>
                  <a:srgbClr val="C00000"/>
                </a:solidFill>
              </a:rPr>
              <a:t>年度合工大智能院“科技成果培育专项”项目结题答辩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2.3 </a:t>
            </a:r>
            <a:r>
              <a:rPr lang="zh-CN" altLang="en-US" sz="2600" b="1" spc="100" dirty="0">
                <a:solidFill>
                  <a:srgbClr val="A6292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成果转移、转化及产业化情况</a:t>
            </a:r>
            <a:endParaRPr kumimoji="0" lang="zh-CN" altLang="en-US" sz="2600" b="1" i="0" u="none" strike="noStrike" kern="1200" cap="none" spc="100" normalizeH="0" baseline="0" noProof="0" dirty="0">
              <a:ln>
                <a:noFill/>
              </a:ln>
              <a:solidFill>
                <a:srgbClr val="A6292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38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648141" y="-5"/>
            <a:ext cx="9145090" cy="5011815"/>
          </a:xfrm>
          <a:prstGeom prst="rect">
            <a:avLst/>
          </a:prstGeom>
          <a:blipFill dpi="0" rotWithShape="1">
            <a:blip r:embed="rId3" cstate="print">
              <a:alphaModFix amt="4000"/>
            </a:blip>
            <a:srcRect/>
            <a:stretch>
              <a:fillRect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06918" y="2806886"/>
            <a:ext cx="4970346" cy="1141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6000" b="1" spc="100" noProof="1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3.</a:t>
            </a:r>
            <a:r>
              <a:rPr lang="zh-CN" altLang="en-US" sz="6000" b="1" spc="100" noProof="1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指标完成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30953" y="2625969"/>
            <a:ext cx="5322277" cy="1602154"/>
          </a:xfrm>
          <a:prstGeom prst="rect">
            <a:avLst/>
          </a:prstGeom>
          <a:noFill/>
          <a:ln w="12700">
            <a:solidFill>
              <a:srgbClr val="D9D7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430953" y="4228123"/>
            <a:ext cx="53222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3829685" y="4875530"/>
            <a:ext cx="4923790" cy="1646555"/>
            <a:chOff x="6031" y="7678"/>
            <a:chExt cx="7754" cy="2593"/>
          </a:xfrm>
        </p:grpSpPr>
        <p:grpSp>
          <p:nvGrpSpPr>
            <p:cNvPr id="5" name="组合 4"/>
            <p:cNvGrpSpPr/>
            <p:nvPr/>
          </p:nvGrpSpPr>
          <p:grpSpPr>
            <a:xfrm>
              <a:off x="6031" y="7893"/>
              <a:ext cx="7754" cy="2379"/>
              <a:chOff x="3606918" y="4989267"/>
              <a:chExt cx="4923611" cy="1510569"/>
            </a:xfrm>
          </p:grpSpPr>
          <p:pic>
            <p:nvPicPr>
              <p:cNvPr id="3" name="图片 2" descr="logo红色版"/>
              <p:cNvPicPr>
                <a:picLocks noChangeAspect="1"/>
              </p:cNvPicPr>
              <p:nvPr/>
            </p:nvPicPr>
            <p:blipFill>
              <a:blip r:embed="rId4" cstate="screen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451305" y="4989267"/>
                <a:ext cx="3079224" cy="1347379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5" cstate="screen"/>
              <a:stretch>
                <a:fillRect/>
              </a:stretch>
            </p:blipFill>
            <p:spPr>
              <a:xfrm>
                <a:off x="3606918" y="6052649"/>
                <a:ext cx="2000300" cy="447187"/>
              </a:xfrm>
              <a:prstGeom prst="rect">
                <a:avLst/>
              </a:prstGeom>
            </p:spPr>
          </p:pic>
        </p:grpSp>
        <p:pic>
          <p:nvPicPr>
            <p:cNvPr id="7" name="图片 6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4" y="7678"/>
              <a:ext cx="2098" cy="18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3.1 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指标完成情况对照表</a:t>
            </a: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6E8C8AD-FB65-3002-BD5F-E1767025B814}"/>
              </a:ext>
            </a:extLst>
          </p:cNvPr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57992951"/>
              </p:ext>
            </p:extLst>
          </p:nvPr>
        </p:nvGraphicFramePr>
        <p:xfrm>
          <a:off x="247013" y="1028066"/>
          <a:ext cx="11600815" cy="57457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414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 err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指标类别</a:t>
                      </a:r>
                      <a:endParaRPr lang="en-US" altLang="en-US" sz="1400" b="1" dirty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 err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明细指标</a:t>
                      </a:r>
                      <a:endParaRPr lang="en-US" altLang="en-US" sz="1400" b="1" dirty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 err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预期绩效目标</a:t>
                      </a:r>
                      <a:endParaRPr lang="en-US" altLang="en-US" sz="1400" b="1" dirty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项目结题实际完成情况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630">
                <a:tc row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约束性指标</a:t>
                      </a:r>
                      <a:endParaRPr lang="en-US" altLang="en-US" sz="1200" b="0" dirty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1、申请发明专利数（项）</a:t>
                      </a:r>
                      <a:endParaRPr 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2、申报市级以上科技计划项目数（项）</a:t>
                      </a:r>
                      <a:endParaRPr 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724002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3、科研项目经费到智能院金额（万元）</a:t>
                      </a:r>
                      <a:endParaRPr 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、孵化并入驻智能院科技企业数（家）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616432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、引进并入驻智能院科技企业数（家）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924183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、申请其他知识产权（项）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630">
                <a:tc rowSpan="2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非约束性指标</a:t>
                      </a:r>
                      <a:r>
                        <a:rPr lang="en-US" sz="1200" b="0" dirty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endParaRPr lang="en-US" altLang="en-US" sz="1200" b="0" dirty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）实用新型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）外观设计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）软件著作权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）集成电路布图设计专有权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）新品种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）新药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01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）医疗器械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、制订标准数（项）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）国际标准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）国家标准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）地方标准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）行业标准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）企业标准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、其他科技成果产出（项）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）新工艺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）新产品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25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）新技术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）新装置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）其他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、依托智能院申请各类奖励（如科学技术进步奖等）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、依托智能院申请各类科技创新平台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zh-CN" sz="1050" kern="0">
                          <a:effectLst/>
                          <a:latin typeface="+mn-ea"/>
                          <a:ea typeface="+mn-ea"/>
                          <a:cs typeface="微软雅黑" panose="020B0503020204020204" pitchFamily="34" charset="-122"/>
                        </a:rPr>
                        <a:t>6、参加智能院组织的各类科技服务活动（次）</a:t>
                      </a:r>
                      <a:endParaRPr lang="zh-CN" sz="105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0" dirty="0">
                        <a:latin typeface="+mn-ea"/>
                        <a:ea typeface="+mn-ea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、依托智能院为企业提供技术支撑（家）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、组织学生参加各类创新创业大赛（次）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803659"/>
                  </a:ext>
                </a:extLst>
              </a:tr>
              <a:tr h="172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CN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、依托智能院组织各类技术交流活动（次）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20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en-US" sz="105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CN" sz="105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、项目研发成果获得省“三首”产品认定（项）</a:t>
                      </a:r>
                      <a:endParaRPr 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buNone/>
                      </a:pPr>
                      <a:endParaRPr lang="en-US" altLang="en-US" sz="1050" b="1" dirty="0"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0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648141" y="-5"/>
            <a:ext cx="9145090" cy="5011815"/>
          </a:xfrm>
          <a:prstGeom prst="rect">
            <a:avLst/>
          </a:prstGeom>
          <a:blipFill dpi="0" rotWithShape="1">
            <a:blip r:embed="rId3" cstate="print">
              <a:alphaModFix amt="4000"/>
            </a:blip>
            <a:srcRect/>
            <a:stretch>
              <a:fillRect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06918" y="2806886"/>
            <a:ext cx="4970346" cy="1141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100" normalizeH="0" baseline="0" noProof="1">
                <a:ln>
                  <a:noFill/>
                </a:ln>
                <a:solidFill>
                  <a:srgbClr val="AB2B2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Calibri" panose="020F0502020204030204" charset="0"/>
              </a:rPr>
              <a:t>4.</a:t>
            </a:r>
            <a:r>
              <a:rPr kumimoji="0" lang="zh-CN" altLang="en-US" sz="6000" b="1" i="0" u="none" strike="noStrike" kern="1200" cap="none" spc="100" normalizeH="0" baseline="0" noProof="1">
                <a:ln>
                  <a:noFill/>
                </a:ln>
                <a:solidFill>
                  <a:srgbClr val="AB2B2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Calibri" panose="020F0502020204030204" charset="0"/>
              </a:rPr>
              <a:t>经费情况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30953" y="2625969"/>
            <a:ext cx="5322277" cy="1602154"/>
          </a:xfrm>
          <a:prstGeom prst="rect">
            <a:avLst/>
          </a:prstGeom>
          <a:noFill/>
          <a:ln w="12700">
            <a:solidFill>
              <a:srgbClr val="D9D7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430953" y="4228123"/>
            <a:ext cx="53222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3829685" y="4875530"/>
            <a:ext cx="4923790" cy="1646555"/>
            <a:chOff x="6031" y="7678"/>
            <a:chExt cx="7754" cy="2593"/>
          </a:xfrm>
        </p:grpSpPr>
        <p:grpSp>
          <p:nvGrpSpPr>
            <p:cNvPr id="5" name="组合 4"/>
            <p:cNvGrpSpPr/>
            <p:nvPr/>
          </p:nvGrpSpPr>
          <p:grpSpPr>
            <a:xfrm>
              <a:off x="6031" y="7893"/>
              <a:ext cx="7754" cy="2379"/>
              <a:chOff x="3606918" y="4989267"/>
              <a:chExt cx="4923611" cy="1510569"/>
            </a:xfrm>
          </p:grpSpPr>
          <p:pic>
            <p:nvPicPr>
              <p:cNvPr id="3" name="图片 2" descr="logo红色版"/>
              <p:cNvPicPr>
                <a:picLocks noChangeAspect="1"/>
              </p:cNvPicPr>
              <p:nvPr/>
            </p:nvPicPr>
            <p:blipFill>
              <a:blip r:embed="rId4" cstate="screen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451305" y="4989267"/>
                <a:ext cx="3079224" cy="1347379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5" cstate="screen"/>
              <a:stretch>
                <a:fillRect/>
              </a:stretch>
            </p:blipFill>
            <p:spPr>
              <a:xfrm>
                <a:off x="3606918" y="6052649"/>
                <a:ext cx="2000300" cy="447187"/>
              </a:xfrm>
              <a:prstGeom prst="rect">
                <a:avLst/>
              </a:prstGeom>
            </p:spPr>
          </p:pic>
        </p:grpSp>
        <p:pic>
          <p:nvPicPr>
            <p:cNvPr id="7" name="图片 6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4" y="7678"/>
              <a:ext cx="2098" cy="18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655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4.1 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院拨经费使用情况</a:t>
            </a: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96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776746" y="4593301"/>
            <a:ext cx="6638508" cy="2476239"/>
          </a:xfrm>
          <a:prstGeom prst="rect">
            <a:avLst/>
          </a:prstGeom>
          <a:blipFill dpi="0" rotWithShape="1">
            <a:blip r:embed="rId3" cstate="screen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809875" y="2395183"/>
            <a:ext cx="7553460" cy="0"/>
          </a:xfrm>
          <a:prstGeom prst="line">
            <a:avLst/>
          </a:prstGeom>
          <a:ln w="1905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776746" y="4846222"/>
            <a:ext cx="7714791" cy="0"/>
          </a:xfrm>
          <a:prstGeom prst="line">
            <a:avLst/>
          </a:prstGeom>
          <a:ln w="1905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551583" y="2971761"/>
            <a:ext cx="9927771" cy="1141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6000" b="1" spc="100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汇报完毕，恳请指正！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7002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24687" y="802685"/>
            <a:ext cx="3079224" cy="1347379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634" y="521574"/>
            <a:ext cx="2046443" cy="18374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 rot="19489470">
            <a:off x="1957337" y="228372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157315">
            <a:off x="2320696" y="-907654"/>
            <a:ext cx="10706562" cy="1016824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169479">
            <a:off x="1778781" y="-1459790"/>
            <a:ext cx="11790390" cy="11272513"/>
          </a:xfrm>
          <a:prstGeom prst="rect">
            <a:avLst/>
          </a:prstGeom>
          <a:noFill/>
          <a:ln w="25400">
            <a:solidFill>
              <a:srgbClr val="EEE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157315">
            <a:off x="1276088" y="-1961070"/>
            <a:ext cx="12795776" cy="12275073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157315">
            <a:off x="1134416" y="-2202561"/>
            <a:ext cx="13211963" cy="12782345"/>
          </a:xfrm>
          <a:prstGeom prst="rect">
            <a:avLst/>
          </a:prstGeom>
          <a:noFill/>
          <a:ln w="127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ïŝḻïďè"/>
          <p:cNvSpPr txBox="1"/>
          <p:nvPr/>
        </p:nvSpPr>
        <p:spPr>
          <a:xfrm>
            <a:off x="2164154" y="2282638"/>
            <a:ext cx="2637744" cy="2046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5000"/>
              </a:lnSpc>
            </a:pPr>
            <a:r>
              <a:rPr lang="zh-CN" altLang="en-US" sz="7200" b="1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7200" b="1" dirty="0">
              <a:solidFill>
                <a:srgbClr val="AB2B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dist">
              <a:lnSpc>
                <a:spcPct val="125000"/>
              </a:lnSpc>
            </a:pPr>
            <a:r>
              <a:rPr lang="en-US" altLang="zh-CN" sz="3200" b="1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dirty="0">
              <a:solidFill>
                <a:srgbClr val="AB2B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2180003" y="2356287"/>
            <a:ext cx="2606048" cy="0"/>
          </a:xfrm>
          <a:prstGeom prst="line">
            <a:avLst/>
          </a:prstGeom>
          <a:ln w="9525" cap="rnd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2180003" y="4375719"/>
            <a:ext cx="2606048" cy="0"/>
          </a:xfrm>
          <a:prstGeom prst="line">
            <a:avLst/>
          </a:prstGeom>
          <a:ln w="38100" cap="rnd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ŝlídé"/>
          <p:cNvSpPr/>
          <p:nvPr/>
        </p:nvSpPr>
        <p:spPr bwMode="auto">
          <a:xfrm>
            <a:off x="5693781" y="1536251"/>
            <a:ext cx="1575000" cy="48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786676" y="1553886"/>
            <a:ext cx="1886088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基本概况</a:t>
            </a:r>
          </a:p>
        </p:txBody>
      </p:sp>
      <p:sp>
        <p:nvSpPr>
          <p:cNvPr id="33" name="íṡļîḓè"/>
          <p:cNvSpPr/>
          <p:nvPr/>
        </p:nvSpPr>
        <p:spPr bwMode="auto">
          <a:xfrm>
            <a:off x="5693781" y="2628090"/>
            <a:ext cx="1575000" cy="48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745418" y="2623439"/>
            <a:ext cx="2011855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实施情况</a:t>
            </a:r>
          </a:p>
        </p:txBody>
      </p:sp>
      <p:sp>
        <p:nvSpPr>
          <p:cNvPr id="36" name="îṣḻidé"/>
          <p:cNvSpPr/>
          <p:nvPr/>
        </p:nvSpPr>
        <p:spPr bwMode="auto">
          <a:xfrm>
            <a:off x="5693781" y="3715278"/>
            <a:ext cx="1575000" cy="48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739671" y="3728993"/>
            <a:ext cx="2011855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指标完成</a:t>
            </a:r>
          </a:p>
        </p:txBody>
      </p:sp>
      <p:cxnSp>
        <p:nvCxnSpPr>
          <p:cNvPr id="58" name="直接连接符 57"/>
          <p:cNvCxnSpPr/>
          <p:nvPr/>
        </p:nvCxnSpPr>
        <p:spPr>
          <a:xfrm>
            <a:off x="6096000" y="2164541"/>
            <a:ext cx="4077730" cy="0"/>
          </a:xfrm>
          <a:prstGeom prst="line">
            <a:avLst/>
          </a:prstGeom>
          <a:ln w="22225" cap="flat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6096000" y="3264534"/>
            <a:ext cx="4077730" cy="0"/>
          </a:xfrm>
          <a:prstGeom prst="line">
            <a:avLst/>
          </a:prstGeom>
          <a:ln w="22225" cap="flat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6096000" y="4345245"/>
            <a:ext cx="4077730" cy="0"/>
          </a:xfrm>
          <a:prstGeom prst="line">
            <a:avLst/>
          </a:prstGeom>
          <a:ln w="22225" cap="flat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îṣḻidé">
            <a:extLst>
              <a:ext uri="{FF2B5EF4-FFF2-40B4-BE49-F238E27FC236}">
                <a16:creationId xmlns:a16="http://schemas.microsoft.com/office/drawing/2014/main" id="{88C63234-0BBD-51F9-C9BE-6380ED582475}"/>
              </a:ext>
            </a:extLst>
          </p:cNvPr>
          <p:cNvSpPr/>
          <p:nvPr/>
        </p:nvSpPr>
        <p:spPr bwMode="auto">
          <a:xfrm>
            <a:off x="5693781" y="4650348"/>
            <a:ext cx="1575000" cy="48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CF35233-8185-A72C-7E3B-EE5DEDEF0D24}"/>
              </a:ext>
            </a:extLst>
          </p:cNvPr>
          <p:cNvSpPr txBox="1"/>
          <p:nvPr/>
        </p:nvSpPr>
        <p:spPr>
          <a:xfrm>
            <a:off x="6739671" y="4664063"/>
            <a:ext cx="2011855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经费情况</a:t>
            </a: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A5FE46F1-C91E-8E4B-3045-DAB2836E49A8}"/>
              </a:ext>
            </a:extLst>
          </p:cNvPr>
          <p:cNvCxnSpPr/>
          <p:nvPr/>
        </p:nvCxnSpPr>
        <p:spPr>
          <a:xfrm>
            <a:off x="6096000" y="5280315"/>
            <a:ext cx="4077730" cy="0"/>
          </a:xfrm>
          <a:prstGeom prst="line">
            <a:avLst/>
          </a:prstGeom>
          <a:ln w="22225" cap="flat">
            <a:solidFill>
              <a:srgbClr val="C00000"/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661476" y="-5"/>
            <a:ext cx="9145090" cy="5011815"/>
          </a:xfrm>
          <a:prstGeom prst="rect">
            <a:avLst/>
          </a:prstGeom>
          <a:blipFill dpi="0" rotWithShape="1">
            <a:blip r:embed="rId3" cstate="print">
              <a:alphaModFix amt="4000"/>
            </a:blip>
            <a:srcRect/>
            <a:stretch>
              <a:fillRect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25875" y="-5"/>
            <a:ext cx="2606040" cy="142067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06918" y="2806886"/>
            <a:ext cx="4970346" cy="1141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6000" b="1" spc="100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6000" b="1" spc="100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基本概况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30953" y="2625969"/>
            <a:ext cx="5322277" cy="1602154"/>
          </a:xfrm>
          <a:prstGeom prst="rect">
            <a:avLst/>
          </a:prstGeom>
          <a:noFill/>
          <a:ln w="12700">
            <a:solidFill>
              <a:srgbClr val="D9D7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430953" y="4228123"/>
            <a:ext cx="53222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3829685" y="4875530"/>
            <a:ext cx="4923790" cy="1646555"/>
            <a:chOff x="6031" y="7678"/>
            <a:chExt cx="7754" cy="2593"/>
          </a:xfrm>
        </p:grpSpPr>
        <p:grpSp>
          <p:nvGrpSpPr>
            <p:cNvPr id="5" name="组合 4"/>
            <p:cNvGrpSpPr/>
            <p:nvPr/>
          </p:nvGrpSpPr>
          <p:grpSpPr>
            <a:xfrm>
              <a:off x="6031" y="7893"/>
              <a:ext cx="7754" cy="2379"/>
              <a:chOff x="3606918" y="4989267"/>
              <a:chExt cx="4923611" cy="1510569"/>
            </a:xfrm>
          </p:grpSpPr>
          <p:pic>
            <p:nvPicPr>
              <p:cNvPr id="25" name="图片 24" descr="logo红色版"/>
              <p:cNvPicPr>
                <a:picLocks noChangeAspect="1"/>
              </p:cNvPicPr>
              <p:nvPr/>
            </p:nvPicPr>
            <p:blipFill>
              <a:blip r:embed="rId4" cstate="screen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451305" y="4989267"/>
                <a:ext cx="3079224" cy="1347379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5" cstate="screen"/>
              <a:stretch>
                <a:fillRect/>
              </a:stretch>
            </p:blipFill>
            <p:spPr>
              <a:xfrm>
                <a:off x="3606918" y="6052649"/>
                <a:ext cx="2000300" cy="447187"/>
              </a:xfrm>
              <a:prstGeom prst="rect">
                <a:avLst/>
              </a:prstGeom>
            </p:spPr>
          </p:pic>
        </p:grpSp>
        <p:pic>
          <p:nvPicPr>
            <p:cNvPr id="7" name="图片 6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4" y="7678"/>
              <a:ext cx="2098" cy="18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9371439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600" b="1" spc="100" dirty="0">
                <a:solidFill>
                  <a:srgbClr val="A6292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1.1 </a:t>
            </a:r>
            <a:r>
              <a:rPr lang="zh-CN" altLang="en-US" sz="2600" b="1" spc="100" dirty="0">
                <a:solidFill>
                  <a:srgbClr val="A6292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研究背景</a:t>
            </a:r>
            <a:r>
              <a:rPr lang="zh-CN" altLang="en-US" sz="2000" b="1" spc="100" dirty="0">
                <a:solidFill>
                  <a:srgbClr val="A6292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（研究领域、国内外现状、市场应用前景等）</a:t>
            </a:r>
            <a:endParaRPr lang="zh-CN" altLang="en-US" sz="2600" b="1" spc="100" dirty="0">
              <a:solidFill>
                <a:srgbClr val="A6292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9371439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1.2 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研究任务及成效</a:t>
            </a:r>
            <a:r>
              <a:rPr kumimoji="0" lang="zh-CN" altLang="en-US" sz="20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（主要研究内容、技术难点及创新点）</a:t>
            </a:r>
            <a:endParaRPr kumimoji="0" lang="zh-CN" altLang="en-US" sz="2600" b="1" i="0" u="none" strike="noStrike" kern="1200" cap="none" spc="100" normalizeH="0" baseline="0" noProof="0" dirty="0">
              <a:ln>
                <a:noFill/>
              </a:ln>
              <a:solidFill>
                <a:srgbClr val="A6292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45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1.3 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组织方式</a:t>
            </a:r>
            <a:r>
              <a:rPr kumimoji="0" lang="zh-CN" altLang="en-US" sz="20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（含人员组成、合作单位等）</a:t>
            </a:r>
            <a:endParaRPr kumimoji="0" lang="zh-CN" altLang="en-US" sz="2600" b="1" i="0" u="none" strike="noStrike" kern="1200" cap="none" spc="100" normalizeH="0" baseline="0" noProof="0" dirty="0">
              <a:ln>
                <a:noFill/>
              </a:ln>
              <a:solidFill>
                <a:srgbClr val="A6292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29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648141" y="-5"/>
            <a:ext cx="9145090" cy="5011815"/>
          </a:xfrm>
          <a:prstGeom prst="rect">
            <a:avLst/>
          </a:prstGeom>
          <a:blipFill dpi="0" rotWithShape="1">
            <a:blip r:embed="rId3" cstate="print">
              <a:alphaModFix amt="4000"/>
            </a:blip>
            <a:srcRect/>
            <a:stretch>
              <a:fillRect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06918" y="2806886"/>
            <a:ext cx="4970346" cy="1141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6000" b="1" spc="100" noProof="1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2.</a:t>
            </a:r>
            <a:r>
              <a:rPr lang="zh-CN" altLang="en-US" sz="6000" b="1" spc="100" noProof="1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实施情况</a:t>
            </a:r>
            <a:endParaRPr lang="zh-CN" altLang="en-US" sz="6000" b="1" spc="100" dirty="0">
              <a:solidFill>
                <a:srgbClr val="AB2B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30953" y="2625969"/>
            <a:ext cx="5322277" cy="1602154"/>
          </a:xfrm>
          <a:prstGeom prst="rect">
            <a:avLst/>
          </a:prstGeom>
          <a:noFill/>
          <a:ln w="12700">
            <a:solidFill>
              <a:srgbClr val="D9D7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430953" y="4228123"/>
            <a:ext cx="532227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3829685" y="4875530"/>
            <a:ext cx="4923790" cy="1646555"/>
            <a:chOff x="6031" y="7678"/>
            <a:chExt cx="7754" cy="2593"/>
          </a:xfrm>
        </p:grpSpPr>
        <p:grpSp>
          <p:nvGrpSpPr>
            <p:cNvPr id="5" name="组合 4"/>
            <p:cNvGrpSpPr/>
            <p:nvPr/>
          </p:nvGrpSpPr>
          <p:grpSpPr>
            <a:xfrm>
              <a:off x="6031" y="7893"/>
              <a:ext cx="7754" cy="2379"/>
              <a:chOff x="3606918" y="4989267"/>
              <a:chExt cx="4923611" cy="1510569"/>
            </a:xfrm>
          </p:grpSpPr>
          <p:pic>
            <p:nvPicPr>
              <p:cNvPr id="3" name="图片 2" descr="logo红色版"/>
              <p:cNvPicPr>
                <a:picLocks noChangeAspect="1"/>
              </p:cNvPicPr>
              <p:nvPr/>
            </p:nvPicPr>
            <p:blipFill>
              <a:blip r:embed="rId4" cstate="screen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451305" y="4989267"/>
                <a:ext cx="3079224" cy="1347379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5" cstate="screen"/>
              <a:stretch>
                <a:fillRect/>
              </a:stretch>
            </p:blipFill>
            <p:spPr>
              <a:xfrm>
                <a:off x="3606918" y="6052649"/>
                <a:ext cx="2000300" cy="447187"/>
              </a:xfrm>
              <a:prstGeom prst="rect">
                <a:avLst/>
              </a:prstGeom>
            </p:spPr>
          </p:pic>
        </p:grpSp>
        <p:pic>
          <p:nvPicPr>
            <p:cNvPr id="7" name="图片 6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4" y="7678"/>
              <a:ext cx="2098" cy="18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2.1 </a:t>
            </a:r>
            <a:r>
              <a:rPr lang="zh-CN" altLang="en-US" sz="2600" b="1" spc="100" dirty="0">
                <a:solidFill>
                  <a:srgbClr val="A6292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实施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方案</a:t>
            </a: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37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47014" y="394325"/>
            <a:ext cx="10078672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2.2 </a:t>
            </a:r>
            <a:r>
              <a:rPr kumimoji="0" lang="zh-CN" altLang="en-US" sz="26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主要成果或产品技术参数</a:t>
            </a:r>
            <a:r>
              <a:rPr kumimoji="0" lang="zh-CN" altLang="en-US" sz="14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（须附</a:t>
            </a:r>
            <a:r>
              <a:rPr kumimoji="0" lang="en-US" altLang="zh-CN" sz="14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2-3</a:t>
            </a:r>
            <a:r>
              <a:rPr kumimoji="0" lang="zh-CN" altLang="en-US" sz="1400" b="1" i="0" u="none" strike="noStrike" kern="1200" cap="none" spc="100" normalizeH="0" baseline="0" noProof="0" dirty="0">
                <a:ln>
                  <a:noFill/>
                </a:ln>
                <a:solidFill>
                  <a:srgbClr val="A6292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张展示图片）</a:t>
            </a:r>
            <a:endParaRPr kumimoji="0" lang="zh-CN" altLang="en-US" sz="2600" b="1" i="0" u="none" strike="noStrike" kern="1200" cap="none" spc="100" normalizeH="0" baseline="0" noProof="0" dirty="0">
              <a:ln>
                <a:noFill/>
              </a:ln>
              <a:solidFill>
                <a:srgbClr val="A6292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4" name="图片 23" descr="logo红色版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screen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62210" y="220345"/>
            <a:ext cx="2044700" cy="89471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247015" y="968375"/>
            <a:ext cx="1160081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9590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3dc9526-a718-4955-a309-a83533f10ed0}"/>
  <p:tag name="TABLE_ENDDRAG_ORIGIN_RECT" val="837*403"/>
  <p:tag name="TABLE_ENDDRAG_RECT" val="55*96*837*40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2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429</Words>
  <Application>Microsoft Office PowerPoint</Application>
  <PresentationFormat>宽屏</PresentationFormat>
  <Paragraphs>80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黑体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bin yang</dc:creator>
  <cp:lastModifiedBy>shenyicheng@hfut.edu.cn</cp:lastModifiedBy>
  <cp:revision>256</cp:revision>
  <cp:lastPrinted>2022-10-10T05:45:36Z</cp:lastPrinted>
  <dcterms:created xsi:type="dcterms:W3CDTF">2019-06-19T02:08:00Z</dcterms:created>
  <dcterms:modified xsi:type="dcterms:W3CDTF">2025-08-12T07:35:04Z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78E84E1C1E3E4B90868ACAA294AD59D5</vt:lpwstr>
  </property>
</Properties>
</file>