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notesSlides/notesSlide2.xml" ContentType="application/vnd.openxmlformats-officedocument.presentationml.notesSlide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notesSlides/notesSlide3.xml" ContentType="application/vnd.openxmlformats-officedocument.presentationml.notesSlide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notesSlides/notesSlide4.xml" ContentType="application/vnd.openxmlformats-officedocument.presentationml.notesSlide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notesSlides/notesSlide5.xml" ContentType="application/vnd.openxmlformats-officedocument.presentationml.notesSlide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notesSlides/notesSlide6.xml" ContentType="application/vnd.openxmlformats-officedocument.presentationml.notesSlide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57" r:id="rId2"/>
    <p:sldId id="270" r:id="rId3"/>
    <p:sldId id="1864" r:id="rId4"/>
    <p:sldId id="1880" r:id="rId5"/>
    <p:sldId id="1884" r:id="rId6"/>
    <p:sldId id="1871" r:id="rId7"/>
    <p:sldId id="1874" r:id="rId8"/>
    <p:sldId id="299" r:id="rId9"/>
  </p:sldIdLst>
  <p:sldSz cx="12192000" cy="6858000"/>
  <p:notesSz cx="6858000" cy="9144000"/>
  <p:custDataLst>
    <p:tags r:id="rId1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0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d sun" initials="g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B85459"/>
    <a:srgbClr val="AB3A3E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78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702" y="108"/>
      </p:cViewPr>
      <p:guideLst>
        <p:guide orient="horz" pos="2190"/>
        <p:guide pos="3839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2025/9/22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C45846-9A16-8A46-82F1-02E92B04D05A}" type="slidenum">
              <a:rPr kumimoji="1" lang="zh-CN" altLang="en-US" smtClean="0"/>
              <a:t>1</a:t>
            </a:fld>
            <a:endParaRPr kumimoji="1"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C53091-D51E-4495-A32C-C2C0B43B9457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C53091-D51E-4495-A32C-C2C0B43B9457}" type="slidenum">
              <a:rPr lang="zh-CN" altLang="en-US" smtClean="0"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C53091-D51E-4495-A32C-C2C0B43B9457}" type="slidenum">
              <a:rPr lang="zh-CN" altLang="en-US" smtClean="0"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C53091-D51E-4495-A32C-C2C0B43B9457}" type="slidenum">
              <a:rPr lang="zh-CN" altLang="en-US" smtClean="0"/>
              <a:t>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C53091-D51E-4495-A32C-C2C0B43B9457}" type="slidenum">
              <a:rPr lang="zh-CN" altLang="en-US" smtClean="0"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C53091-D51E-4495-A32C-C2C0B43B9457}" type="slidenum">
              <a:rPr lang="zh-CN" altLang="en-US" smtClean="0"/>
              <a:t>7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C45846-9A16-8A46-82F1-02E92B04D05A}" type="slidenum">
              <a:rPr kumimoji="1" lang="zh-CN" altLang="en-US" smtClean="0"/>
              <a:t>8</a:t>
            </a:fld>
            <a:endParaRPr kumimoji="1"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2.xml"/><Relationship Id="rId4" Type="http://schemas.openxmlformats.org/officeDocument/2006/relationships/tags" Target="../tags/tag1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8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" Type="http://schemas.openxmlformats.org/officeDocument/2006/relationships/tags" Target="../tags/tag5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3.xml"/><Relationship Id="rId4" Type="http://schemas.openxmlformats.org/officeDocument/2006/relationships/tags" Target="../tags/tag6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7.xml"/><Relationship Id="rId4" Type="http://schemas.openxmlformats.org/officeDocument/2006/relationships/tags" Target="../tags/tag16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tags" Target="../tags/tag28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6.xml"/><Relationship Id="rId3" Type="http://schemas.openxmlformats.org/officeDocument/2006/relationships/tags" Target="../tags/tag31.xml"/><Relationship Id="rId7" Type="http://schemas.openxmlformats.org/officeDocument/2006/relationships/tags" Target="../tags/tag35.xml"/><Relationship Id="rId2" Type="http://schemas.openxmlformats.org/officeDocument/2006/relationships/tags" Target="../tags/tag30.xml"/><Relationship Id="rId1" Type="http://schemas.openxmlformats.org/officeDocument/2006/relationships/tags" Target="../tags/tag29.xml"/><Relationship Id="rId6" Type="http://schemas.openxmlformats.org/officeDocument/2006/relationships/tags" Target="../tags/tag34.xml"/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0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3.xml"/><Relationship Id="rId2" Type="http://schemas.openxmlformats.org/officeDocument/2006/relationships/tags" Target="../tags/tag42.xml"/><Relationship Id="rId1" Type="http://schemas.openxmlformats.org/officeDocument/2006/relationships/tags" Target="../tags/tag41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6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5.xml"/><Relationship Id="rId1" Type="http://schemas.openxmlformats.org/officeDocument/2006/relationships/tags" Target="../tags/tag44.xml"/><Relationship Id="rId6" Type="http://schemas.openxmlformats.org/officeDocument/2006/relationships/tags" Target="../tags/tag49.xml"/><Relationship Id="rId5" Type="http://schemas.openxmlformats.org/officeDocument/2006/relationships/tags" Target="../tags/tag48.xml"/><Relationship Id="rId4" Type="http://schemas.openxmlformats.org/officeDocument/2006/relationships/tags" Target="../tags/tag47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2.xml"/><Relationship Id="rId2" Type="http://schemas.openxmlformats.org/officeDocument/2006/relationships/tags" Target="../tags/tag51.xml"/><Relationship Id="rId1" Type="http://schemas.openxmlformats.org/officeDocument/2006/relationships/tags" Target="../tags/tag50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4.xml"/><Relationship Id="rId4" Type="http://schemas.openxmlformats.org/officeDocument/2006/relationships/tags" Target="../tags/tag5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1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2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2025/9/22</a:t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4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5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2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4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</a:p>
          <a:p>
            <a:pPr lvl="1"/>
            <a:r>
              <a:rPr dirty="0">
                <a:sym typeface="+mn-ea"/>
              </a:rPr>
              <a:t>第二级</a:t>
            </a:r>
          </a:p>
          <a:p>
            <a:pPr lvl="2"/>
            <a:r>
              <a:rPr dirty="0">
                <a:sym typeface="+mn-ea"/>
              </a:rPr>
              <a:t>第三级</a:t>
            </a:r>
          </a:p>
          <a:p>
            <a:pPr lvl="3"/>
            <a:r>
              <a:rPr dirty="0">
                <a:sym typeface="+mn-ea"/>
              </a:rPr>
              <a:t>第四级</a:t>
            </a:r>
          </a:p>
          <a:p>
            <a:pPr lvl="4"/>
            <a:r>
              <a:rPr dirty="0">
                <a:sym typeface="+mn-ea"/>
              </a:rPr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1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2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  <a:t>2025/9/22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1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  <a:t>2025/9/22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18" Type="http://schemas.openxmlformats.org/officeDocument/2006/relationships/tags" Target="../tags/tag7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6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5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4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4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5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6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  <a:t>2025/9/22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7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8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  <a:t>‹#›</a:t>
            </a:fld>
            <a:endParaRPr lang="zh-CN" altLang="en-US" dirty="0"/>
          </a:p>
        </p:txBody>
      </p:sp>
    </p:spTree>
    <p:custDataLst>
      <p:tags r:id="rId13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66.xml"/><Relationship Id="rId7" Type="http://schemas.openxmlformats.org/officeDocument/2006/relationships/image" Target="../media/image2.jpeg"/><Relationship Id="rId2" Type="http://schemas.openxmlformats.org/officeDocument/2006/relationships/tags" Target="../tags/tag65.xml"/><Relationship Id="rId1" Type="http://schemas.openxmlformats.org/officeDocument/2006/relationships/tags" Target="../tags/tag64.xml"/><Relationship Id="rId6" Type="http://schemas.openxmlformats.org/officeDocument/2006/relationships/notesSlide" Target="../notesSlides/notesSlide2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6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tags" Target="../tags/tag70.xml"/><Relationship Id="rId7" Type="http://schemas.openxmlformats.org/officeDocument/2006/relationships/notesSlide" Target="../notesSlides/notesSlide3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slideLayout" Target="../slideLayouts/slideLayout1.xml"/><Relationship Id="rId5" Type="http://schemas.openxmlformats.org/officeDocument/2006/relationships/tags" Target="../tags/tag72.xml"/><Relationship Id="rId4" Type="http://schemas.openxmlformats.org/officeDocument/2006/relationships/tags" Target="../tags/tag7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tags" Target="../tags/tag75.xml"/><Relationship Id="rId7" Type="http://schemas.openxmlformats.org/officeDocument/2006/relationships/notesSlide" Target="../notesSlides/notesSlide4.xml"/><Relationship Id="rId2" Type="http://schemas.openxmlformats.org/officeDocument/2006/relationships/tags" Target="../tags/tag74.xml"/><Relationship Id="rId1" Type="http://schemas.openxmlformats.org/officeDocument/2006/relationships/tags" Target="../tags/tag73.xml"/><Relationship Id="rId6" Type="http://schemas.openxmlformats.org/officeDocument/2006/relationships/slideLayout" Target="../slideLayouts/slideLayout1.xml"/><Relationship Id="rId5" Type="http://schemas.openxmlformats.org/officeDocument/2006/relationships/tags" Target="../tags/tag77.xml"/><Relationship Id="rId4" Type="http://schemas.openxmlformats.org/officeDocument/2006/relationships/tags" Target="../tags/tag7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tags" Target="../tags/tag80.xml"/><Relationship Id="rId7" Type="http://schemas.openxmlformats.org/officeDocument/2006/relationships/notesSlide" Target="../notesSlides/notesSlide5.xml"/><Relationship Id="rId2" Type="http://schemas.openxmlformats.org/officeDocument/2006/relationships/tags" Target="../tags/tag79.xml"/><Relationship Id="rId1" Type="http://schemas.openxmlformats.org/officeDocument/2006/relationships/tags" Target="../tags/tag78.xml"/><Relationship Id="rId6" Type="http://schemas.openxmlformats.org/officeDocument/2006/relationships/slideLayout" Target="../slideLayouts/slideLayout1.xml"/><Relationship Id="rId5" Type="http://schemas.openxmlformats.org/officeDocument/2006/relationships/tags" Target="../tags/tag82.xml"/><Relationship Id="rId4" Type="http://schemas.openxmlformats.org/officeDocument/2006/relationships/tags" Target="../tags/tag8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85.xml"/><Relationship Id="rId7" Type="http://schemas.openxmlformats.org/officeDocument/2006/relationships/image" Target="../media/image2.jpeg"/><Relationship Id="rId2" Type="http://schemas.openxmlformats.org/officeDocument/2006/relationships/tags" Target="../tags/tag84.xml"/><Relationship Id="rId1" Type="http://schemas.openxmlformats.org/officeDocument/2006/relationships/tags" Target="../tags/tag83.xml"/><Relationship Id="rId6" Type="http://schemas.openxmlformats.org/officeDocument/2006/relationships/notesSlide" Target="../notesSlides/notesSlide6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8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7" Type="http://schemas.openxmlformats.org/officeDocument/2006/relationships/image" Target="../media/image2.jpeg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notesSlide" Target="../notesSlides/notesSlide7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9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矩形 28"/>
          <p:cNvSpPr/>
          <p:nvPr/>
        </p:nvSpPr>
        <p:spPr>
          <a:xfrm>
            <a:off x="2776746" y="4635211"/>
            <a:ext cx="6638508" cy="2476239"/>
          </a:xfrm>
          <a:prstGeom prst="rect">
            <a:avLst/>
          </a:prstGeom>
          <a:blipFill dpi="0" rotWithShape="1">
            <a:blip r:embed="rId3" cstate="screen">
              <a:alphaModFix amt="5000"/>
            </a:blip>
            <a:srcRect/>
            <a:stretch>
              <a:fillRect t="-50527" b="1"/>
            </a:stretch>
          </a:blip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: 圆角 3"/>
          <p:cNvSpPr/>
          <p:nvPr/>
        </p:nvSpPr>
        <p:spPr>
          <a:xfrm>
            <a:off x="4280086" y="5713956"/>
            <a:ext cx="3787143" cy="534404"/>
          </a:xfrm>
          <a:prstGeom prst="roundRect">
            <a:avLst>
              <a:gd name="adj" fmla="val 6648"/>
            </a:avLst>
          </a:prstGeom>
          <a:solidFill>
            <a:srgbClr val="AB2B2B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>
              <a:lnSpc>
                <a:spcPct val="125000"/>
              </a:lnSpc>
            </a:pPr>
            <a:r>
              <a:rPr lang="zh-CN" altLang="en-US" sz="2000" b="1" spc="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汇报人：</a:t>
            </a:r>
          </a:p>
        </p:txBody>
      </p:sp>
      <p:cxnSp>
        <p:nvCxnSpPr>
          <p:cNvPr id="8" name="直接连接符 7"/>
          <p:cNvCxnSpPr/>
          <p:nvPr/>
        </p:nvCxnSpPr>
        <p:spPr>
          <a:xfrm>
            <a:off x="2486290" y="2432693"/>
            <a:ext cx="7219421" cy="0"/>
          </a:xfrm>
          <a:prstGeom prst="line">
            <a:avLst/>
          </a:prstGeom>
          <a:ln w="12700">
            <a:solidFill>
              <a:srgbClr val="AB2B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/>
          <p:cNvCxnSpPr/>
          <p:nvPr/>
        </p:nvCxnSpPr>
        <p:spPr>
          <a:xfrm>
            <a:off x="2486290" y="4870728"/>
            <a:ext cx="7219421" cy="0"/>
          </a:xfrm>
          <a:prstGeom prst="line">
            <a:avLst/>
          </a:prstGeom>
          <a:ln w="12700">
            <a:solidFill>
              <a:srgbClr val="AB2B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/>
        </p:nvSpPr>
        <p:spPr>
          <a:xfrm>
            <a:off x="1404937" y="3254408"/>
            <a:ext cx="9388704" cy="8613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altLang="zh-CN" sz="4400" b="1" spc="200" dirty="0" err="1">
                <a:solidFill>
                  <a:srgbClr val="AB2B2B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xxxxxxxx</a:t>
            </a:r>
            <a:r>
              <a:rPr lang="zh-CN" altLang="en-US" sz="2800" b="1" spc="200" dirty="0">
                <a:solidFill>
                  <a:srgbClr val="AB2B2B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（项目名称）</a:t>
            </a:r>
            <a:endParaRPr lang="zh-CN" altLang="en-US" sz="5600" b="1" spc="200" dirty="0">
              <a:solidFill>
                <a:srgbClr val="AB2B2B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矩形 12"/>
          <p:cNvSpPr/>
          <p:nvPr/>
        </p:nvSpPr>
        <p:spPr>
          <a:xfrm rot="19489470">
            <a:off x="2087430" y="75101"/>
            <a:ext cx="7815223" cy="70259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矩形 14"/>
          <p:cNvSpPr/>
          <p:nvPr/>
        </p:nvSpPr>
        <p:spPr>
          <a:xfrm rot="19677627">
            <a:off x="1696367" y="-185105"/>
            <a:ext cx="8799268" cy="7539332"/>
          </a:xfrm>
          <a:prstGeom prst="rect">
            <a:avLst/>
          </a:prstGeom>
          <a:noFill/>
          <a:ln w="393700">
            <a:gradFill flip="none" rotWithShape="1">
              <a:gsLst>
                <a:gs pos="0">
                  <a:schemeClr val="accent3">
                    <a:lumMod val="67000"/>
                    <a:alpha val="0"/>
                  </a:schemeClr>
                </a:gs>
                <a:gs pos="75000">
                  <a:srgbClr val="D9D7DA">
                    <a:alpha val="36000"/>
                  </a:srgbClr>
                </a:gs>
                <a:gs pos="100000">
                  <a:schemeClr val="accent3">
                    <a:lumMod val="60000"/>
                    <a:lumOff val="40000"/>
                    <a:alpha val="0"/>
                  </a:schemeClr>
                </a:gs>
              </a:gsLst>
              <a:lin ang="8100000" scaled="1"/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矩形 15"/>
          <p:cNvSpPr/>
          <p:nvPr/>
        </p:nvSpPr>
        <p:spPr>
          <a:xfrm rot="19689791">
            <a:off x="1250990" y="-594491"/>
            <a:ext cx="9690020" cy="8358103"/>
          </a:xfrm>
          <a:prstGeom prst="rect">
            <a:avLst/>
          </a:prstGeom>
          <a:noFill/>
          <a:ln w="25400">
            <a:solidFill>
              <a:srgbClr val="AB2B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矩形 16"/>
          <p:cNvSpPr/>
          <p:nvPr/>
        </p:nvSpPr>
        <p:spPr>
          <a:xfrm rot="19677627">
            <a:off x="837848" y="-966170"/>
            <a:ext cx="10516304" cy="9101460"/>
          </a:xfrm>
          <a:prstGeom prst="rect">
            <a:avLst/>
          </a:prstGeom>
          <a:noFill/>
          <a:ln w="304800">
            <a:gradFill flip="none" rotWithShape="1">
              <a:gsLst>
                <a:gs pos="0">
                  <a:schemeClr val="accent3">
                    <a:lumMod val="67000"/>
                    <a:alpha val="0"/>
                  </a:schemeClr>
                </a:gs>
                <a:gs pos="69000">
                  <a:srgbClr val="D9D7DA">
                    <a:alpha val="32000"/>
                  </a:srgbClr>
                </a:gs>
                <a:gs pos="100000">
                  <a:schemeClr val="accent3">
                    <a:lumMod val="60000"/>
                    <a:lumOff val="40000"/>
                    <a:alpha val="0"/>
                  </a:schemeClr>
                </a:gs>
              </a:gsLst>
              <a:lin ang="8100000" scaled="1"/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矩形 17"/>
          <p:cNvSpPr/>
          <p:nvPr/>
        </p:nvSpPr>
        <p:spPr>
          <a:xfrm rot="19677627">
            <a:off x="631957" y="-1193179"/>
            <a:ext cx="10928087" cy="9555478"/>
          </a:xfrm>
          <a:prstGeom prst="rect">
            <a:avLst/>
          </a:prstGeom>
          <a:noFill/>
          <a:ln w="127000">
            <a:solidFill>
              <a:srgbClr val="AB2B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直角三角形 19"/>
          <p:cNvSpPr/>
          <p:nvPr/>
        </p:nvSpPr>
        <p:spPr>
          <a:xfrm flipV="1">
            <a:off x="-1" y="-5"/>
            <a:ext cx="2809876" cy="1756941"/>
          </a:xfrm>
          <a:prstGeom prst="rtTriangle">
            <a:avLst/>
          </a:prstGeom>
          <a:solidFill>
            <a:srgbClr val="AB2B2B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直角三角形 20"/>
          <p:cNvSpPr/>
          <p:nvPr/>
        </p:nvSpPr>
        <p:spPr>
          <a:xfrm rot="16200000" flipV="1">
            <a:off x="-559805" y="4699477"/>
            <a:ext cx="2809876" cy="1756941"/>
          </a:xfrm>
          <a:prstGeom prst="rtTriangle">
            <a:avLst/>
          </a:prstGeom>
          <a:solidFill>
            <a:srgbClr val="AB2B2B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直角三角形 21"/>
          <p:cNvSpPr/>
          <p:nvPr/>
        </p:nvSpPr>
        <p:spPr>
          <a:xfrm rot="16200000" flipH="1">
            <a:off x="9801294" y="562042"/>
            <a:ext cx="2952749" cy="1828666"/>
          </a:xfrm>
          <a:prstGeom prst="rtTriangle">
            <a:avLst/>
          </a:prstGeom>
          <a:solidFill>
            <a:srgbClr val="AB2B2B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直角三角形 22"/>
          <p:cNvSpPr/>
          <p:nvPr/>
        </p:nvSpPr>
        <p:spPr>
          <a:xfrm flipH="1">
            <a:off x="9783191" y="5443226"/>
            <a:ext cx="2442147" cy="1414770"/>
          </a:xfrm>
          <a:prstGeom prst="rtTriangle">
            <a:avLst/>
          </a:prstGeom>
          <a:solidFill>
            <a:srgbClr val="AB2B2B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302951" y="6346532"/>
            <a:ext cx="1740388" cy="4069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5000"/>
              </a:lnSpc>
            </a:pPr>
            <a:r>
              <a:rPr lang="en-US" altLang="zh-CN" b="1" spc="100">
                <a:latin typeface="微软雅黑" panose="020B0503020204020204" pitchFamily="34" charset="-122"/>
                <a:ea typeface="微软雅黑" panose="020B0503020204020204" pitchFamily="34" charset="-122"/>
              </a:rPr>
              <a:t>2025</a:t>
            </a:r>
            <a:r>
              <a:rPr lang="zh-CN" altLang="en-US" b="1" spc="100">
                <a:latin typeface="微软雅黑" panose="020B0503020204020204" pitchFamily="34" charset="-122"/>
                <a:ea typeface="微软雅黑" panose="020B0503020204020204" pitchFamily="34" charset="-122"/>
              </a:rPr>
              <a:t>年</a:t>
            </a:r>
            <a:r>
              <a:rPr lang="en-US" altLang="zh-CN" b="1" spc="100">
                <a:latin typeface="微软雅黑" panose="020B0503020204020204" pitchFamily="34" charset="-122"/>
                <a:ea typeface="微软雅黑" panose="020B0503020204020204" pitchFamily="34" charset="-122"/>
              </a:rPr>
              <a:t>10</a:t>
            </a:r>
            <a:r>
              <a:rPr lang="zh-CN" altLang="en-US" b="1" spc="100">
                <a:latin typeface="微软雅黑" panose="020B0503020204020204" pitchFamily="34" charset="-122"/>
                <a:ea typeface="微软雅黑" panose="020B0503020204020204" pitchFamily="34" charset="-122"/>
              </a:rPr>
              <a:t>月</a:t>
            </a:r>
            <a:endParaRPr lang="zh-CN" altLang="en-US" b="1" spc="1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4" name="图片 23" descr="logo红色版"/>
          <p:cNvPicPr>
            <a:picLocks noChangeAspect="1"/>
          </p:cNvPicPr>
          <p:nvPr/>
        </p:nvPicPr>
        <p:blipFill>
          <a:blip r:embed="rId4" cstate="screen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737300" y="962002"/>
            <a:ext cx="3079224" cy="1347379"/>
          </a:xfrm>
          <a:prstGeom prst="rect">
            <a:avLst/>
          </a:prstGeom>
        </p:spPr>
      </p:pic>
      <p:pic>
        <p:nvPicPr>
          <p:cNvPr id="27" name="图片 2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9307" y="618556"/>
            <a:ext cx="2046443" cy="1837453"/>
          </a:xfrm>
          <a:prstGeom prst="rect">
            <a:avLst/>
          </a:prstGeom>
        </p:spPr>
      </p:pic>
      <p:sp>
        <p:nvSpPr>
          <p:cNvPr id="25" name="文本框 24"/>
          <p:cNvSpPr txBox="1"/>
          <p:nvPr/>
        </p:nvSpPr>
        <p:spPr>
          <a:xfrm>
            <a:off x="2349641" y="2470594"/>
            <a:ext cx="764700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>
                <a:solidFill>
                  <a:srgbClr val="C00000"/>
                </a:solidFill>
              </a:rPr>
              <a:t>2024</a:t>
            </a:r>
            <a:r>
              <a:rPr lang="zh-CN" altLang="en-US" sz="2400" b="1">
                <a:solidFill>
                  <a:srgbClr val="C00000"/>
                </a:solidFill>
              </a:rPr>
              <a:t>年度</a:t>
            </a:r>
            <a:r>
              <a:rPr lang="zh-CN" altLang="en-US" sz="2400" b="1" dirty="0">
                <a:solidFill>
                  <a:srgbClr val="C00000"/>
                </a:solidFill>
              </a:rPr>
              <a:t>合工大智能院“科技成果培育专项”中期评估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组合 4"/>
          <p:cNvGrpSpPr/>
          <p:nvPr/>
        </p:nvGrpSpPr>
        <p:grpSpPr>
          <a:xfrm>
            <a:off x="114617" y="318001"/>
            <a:ext cx="11781790" cy="817880"/>
            <a:chOff x="104" y="514"/>
            <a:chExt cx="18554" cy="1288"/>
          </a:xfrm>
        </p:grpSpPr>
        <p:sp>
          <p:nvSpPr>
            <p:cNvPr id="55" name="文本框 54"/>
            <p:cNvSpPr txBox="1"/>
            <p:nvPr>
              <p:custDataLst>
                <p:tags r:id="rId2"/>
              </p:custDataLst>
            </p:nvPr>
          </p:nvSpPr>
          <p:spPr>
            <a:xfrm>
              <a:off x="104" y="664"/>
              <a:ext cx="15591" cy="9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en-US" altLang="zh-CN" sz="2600" b="1" spc="100" dirty="0">
                  <a:solidFill>
                    <a:srgbClr val="A6292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1.</a:t>
              </a:r>
              <a:r>
                <a:rPr lang="zh-CN" altLang="en-US" sz="2600" b="1" spc="100" dirty="0">
                  <a:solidFill>
                    <a:srgbClr val="A6292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研究内容</a:t>
              </a:r>
              <a:r>
                <a:rPr lang="zh-CN" altLang="en-US" sz="2400" b="1" spc="100" dirty="0">
                  <a:solidFill>
                    <a:srgbClr val="A6292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（</a:t>
              </a:r>
              <a:r>
                <a:rPr lang="zh-CN" altLang="en-US" sz="2000" b="1" spc="100" dirty="0">
                  <a:solidFill>
                    <a:srgbClr val="A6292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项目研究内容、研究方案、预期熟化成果等</a:t>
              </a:r>
              <a:r>
                <a:rPr lang="zh-CN" altLang="en-US" sz="2400" b="1" spc="100" dirty="0">
                  <a:solidFill>
                    <a:srgbClr val="A6292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）</a:t>
              </a:r>
              <a:endParaRPr lang="zh-CN" altLang="en-US" sz="2600" b="1" spc="100" dirty="0">
                <a:solidFill>
                  <a:srgbClr val="A6292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cxnSp>
          <p:nvCxnSpPr>
            <p:cNvPr id="3" name="直接连接符 2"/>
            <p:cNvCxnSpPr/>
            <p:nvPr>
              <p:custDataLst>
                <p:tags r:id="rId3"/>
              </p:custDataLst>
            </p:nvPr>
          </p:nvCxnSpPr>
          <p:spPr>
            <a:xfrm>
              <a:off x="389" y="1525"/>
              <a:ext cx="18269" cy="0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pic>
          <p:nvPicPr>
            <p:cNvPr id="24" name="图片 23" descr="logo红色版"/>
            <p:cNvPicPr>
              <a:picLocks noChangeAspect="1"/>
            </p:cNvPicPr>
            <p:nvPr>
              <p:custDataLst>
                <p:tags r:id="rId4"/>
              </p:custDataLst>
            </p:nvPr>
          </p:nvPicPr>
          <p:blipFill>
            <a:blip r:embed="rId7" cstate="screen">
              <a:clrChange>
                <a:clrFrom>
                  <a:srgbClr val="FFFFFF">
                    <a:alpha val="100000"/>
                  </a:srgbClr>
                </a:clrFrom>
                <a:clrTo>
                  <a:srgbClr val="FFFFFF">
                    <a:alpha val="100000"/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695" y="514"/>
              <a:ext cx="2944" cy="1288"/>
            </a:xfrm>
            <a:prstGeom prst="rect">
              <a:avLst/>
            </a:prstGeom>
          </p:spPr>
        </p:pic>
      </p:grp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组合 4"/>
          <p:cNvGrpSpPr/>
          <p:nvPr/>
        </p:nvGrpSpPr>
        <p:grpSpPr>
          <a:xfrm>
            <a:off x="295592" y="267667"/>
            <a:ext cx="11600815" cy="817880"/>
            <a:chOff x="389" y="514"/>
            <a:chExt cx="18269" cy="1288"/>
          </a:xfrm>
        </p:grpSpPr>
        <p:sp>
          <p:nvSpPr>
            <p:cNvPr id="55" name="文本框 54"/>
            <p:cNvSpPr txBox="1"/>
            <p:nvPr>
              <p:custDataLst>
                <p:tags r:id="rId3"/>
              </p:custDataLst>
            </p:nvPr>
          </p:nvSpPr>
          <p:spPr>
            <a:xfrm>
              <a:off x="389" y="659"/>
              <a:ext cx="14491" cy="9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lnSpc>
                  <a:spcPct val="125000"/>
                </a:lnSpc>
                <a:buClrTx/>
                <a:buSzTx/>
                <a:buFontTx/>
              </a:pPr>
              <a:r>
                <a:rPr lang="en-US" altLang="zh-CN" sz="2600" b="1" spc="100" dirty="0">
                  <a:solidFill>
                    <a:srgbClr val="A6292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2.</a:t>
              </a:r>
              <a:r>
                <a:rPr lang="zh-CN" altLang="en-US" sz="2600" b="1" spc="100" dirty="0">
                  <a:solidFill>
                    <a:srgbClr val="A6292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实施进展</a:t>
              </a:r>
              <a:r>
                <a:rPr lang="zh-CN" altLang="en-US" sz="2000" b="1" spc="100" dirty="0">
                  <a:solidFill>
                    <a:srgbClr val="A6292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（年度实施内容及考核指标完成情况）</a:t>
              </a:r>
              <a:endParaRPr lang="zh-CN" altLang="en-US" sz="2600" b="1" spc="100" dirty="0">
                <a:solidFill>
                  <a:srgbClr val="A6292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cxnSp>
          <p:nvCxnSpPr>
            <p:cNvPr id="3" name="直接连接符 2"/>
            <p:cNvCxnSpPr/>
            <p:nvPr>
              <p:custDataLst>
                <p:tags r:id="rId4"/>
              </p:custDataLst>
            </p:nvPr>
          </p:nvCxnSpPr>
          <p:spPr>
            <a:xfrm>
              <a:off x="389" y="1525"/>
              <a:ext cx="18269" cy="0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pic>
          <p:nvPicPr>
            <p:cNvPr id="24" name="图片 23" descr="logo红色版"/>
            <p:cNvPicPr>
              <a:picLocks noChangeAspect="1"/>
            </p:cNvPicPr>
            <p:nvPr>
              <p:custDataLst>
                <p:tags r:id="rId5"/>
              </p:custDataLst>
            </p:nvPr>
          </p:nvPicPr>
          <p:blipFill>
            <a:blip r:embed="rId8" cstate="screen">
              <a:clrChange>
                <a:clrFrom>
                  <a:srgbClr val="FFFFFF">
                    <a:alpha val="100000"/>
                  </a:srgbClr>
                </a:clrFrom>
                <a:clrTo>
                  <a:srgbClr val="FFFFFF">
                    <a:alpha val="100000"/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695" y="514"/>
              <a:ext cx="2944" cy="1288"/>
            </a:xfrm>
            <a:prstGeom prst="rect">
              <a:avLst/>
            </a:prstGeom>
          </p:spPr>
        </p:pic>
      </p:grpSp>
      <p:graphicFrame>
        <p:nvGraphicFramePr>
          <p:cNvPr id="7" name="表格 6"/>
          <p:cNvGraphicFramePr/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808749300"/>
              </p:ext>
            </p:extLst>
          </p:nvPr>
        </p:nvGraphicFramePr>
        <p:xfrm>
          <a:off x="433705" y="1176655"/>
          <a:ext cx="11329670" cy="55724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45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54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715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9281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1033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项目总体目标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4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项目周期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4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年度实施内容和考核指标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zh-CN" altLang="en-US" sz="140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完成情况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60727">
                <a:tc rowSpan="2"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>
                        <a:buNone/>
                      </a:pP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>
                        <a:buNone/>
                      </a:pP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>
                        <a:buNone/>
                      </a:pP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>
                        <a:buNone/>
                      </a:pP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>
                        <a:buNone/>
                      </a:pP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>
                        <a:buNone/>
                      </a:pP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>
                        <a:buNone/>
                      </a:pP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>
                        <a:buNone/>
                      </a:pP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>
                        <a:buNone/>
                      </a:pP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>
                        <a:buNone/>
                      </a:pP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>
                        <a:buNone/>
                      </a:pP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>
                        <a:buNone/>
                      </a:pP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>
                        <a:buNone/>
                      </a:pP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>
                        <a:buNone/>
                      </a:pPr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第一年度</a:t>
                      </a:r>
                    </a:p>
                    <a:p>
                      <a:pPr algn="ctr">
                        <a:buNone/>
                      </a:pP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>
                        <a:buNone/>
                      </a:pP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>
                        <a:buNone/>
                      </a:pP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>
                        <a:buNone/>
                      </a:pP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>
                        <a:buNone/>
                      </a:pP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>
                        <a:buNone/>
                      </a:pP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>
                        <a:buNone/>
                      </a:pP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>
                        <a:buNone/>
                      </a:pP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>
                        <a:buNone/>
                      </a:pP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>
                        <a:buNone/>
                      </a:pP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>
                        <a:buNone/>
                      </a:pP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>
                        <a:buNone/>
                      </a:pP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>
                        <a:buNone/>
                      </a:pP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>
                        <a:buNone/>
                      </a:pP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solidFill>
                      <a:schemeClr val="bg2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solidFill>
                      <a:schemeClr val="bg2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60727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>
                        <a:buNone/>
                      </a:pP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>
                        <a:buNone/>
                      </a:pP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>
                        <a:buClrTx/>
                        <a:buSzTx/>
                        <a:buFontTx/>
                        <a:buNone/>
                      </a:pP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>
                        <a:buClrTx/>
                        <a:buSzTx/>
                        <a:buFontTx/>
                        <a:buNone/>
                      </a:pP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>
                        <a:buClrTx/>
                        <a:buSzTx/>
                        <a:buFontTx/>
                        <a:buNone/>
                      </a:pPr>
                      <a:r>
                        <a:rPr lang="zh-CN" altLang="en-US" sz="14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第二年度</a:t>
                      </a:r>
                    </a:p>
                    <a:p>
                      <a:pPr algn="ctr">
                        <a:buNone/>
                      </a:pP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>
                        <a:buNone/>
                      </a:pP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>
                        <a:buNone/>
                      </a:pP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>
                        <a:buNone/>
                      </a:pP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>
                        <a:buNone/>
                      </a:pP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>
                        <a:buNone/>
                      </a:pP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>
                        <a:buNone/>
                      </a:pP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>
                        <a:buNone/>
                      </a:pP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>
                        <a:buNone/>
                      </a:pP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>
                        <a:buNone/>
                      </a:pP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>
                        <a:buNone/>
                      </a:pP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>
                        <a:buNone/>
                      </a:pP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  <a:p>
                      <a:pPr algn="ctr">
                        <a:buNone/>
                      </a:pP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zh-CN" altLang="en-US" sz="140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组合 4"/>
          <p:cNvGrpSpPr/>
          <p:nvPr/>
        </p:nvGrpSpPr>
        <p:grpSpPr>
          <a:xfrm>
            <a:off x="94297" y="318001"/>
            <a:ext cx="11781790" cy="817880"/>
            <a:chOff x="104" y="514"/>
            <a:chExt cx="18554" cy="1288"/>
          </a:xfrm>
        </p:grpSpPr>
        <p:sp>
          <p:nvSpPr>
            <p:cNvPr id="55" name="文本框 54"/>
            <p:cNvSpPr txBox="1"/>
            <p:nvPr>
              <p:custDataLst>
                <p:tags r:id="rId3"/>
              </p:custDataLst>
            </p:nvPr>
          </p:nvSpPr>
          <p:spPr>
            <a:xfrm>
              <a:off x="104" y="664"/>
              <a:ext cx="15591" cy="9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en-US" altLang="zh-CN" sz="2600" b="1" spc="100" dirty="0">
                  <a:solidFill>
                    <a:srgbClr val="A6292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3.</a:t>
              </a:r>
              <a:r>
                <a:rPr lang="zh-CN" altLang="en-US" sz="2600" b="1" spc="100" dirty="0">
                  <a:solidFill>
                    <a:srgbClr val="A6292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绩效目标</a:t>
              </a:r>
              <a:r>
                <a:rPr lang="zh-CN" altLang="en-US" sz="2000" b="1" spc="100" dirty="0">
                  <a:solidFill>
                    <a:srgbClr val="A6292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（绩效目标完成情况</a:t>
              </a:r>
              <a:r>
                <a:rPr lang="zh-CN" altLang="en-US" sz="2600" b="1" spc="100" dirty="0">
                  <a:solidFill>
                    <a:srgbClr val="A6292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）</a:t>
              </a:r>
              <a:endParaRPr lang="en-US" altLang="zh-CN" sz="2600" b="1" spc="100" dirty="0">
                <a:solidFill>
                  <a:srgbClr val="A6292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endParaRPr>
            </a:p>
          </p:txBody>
        </p:sp>
        <p:cxnSp>
          <p:nvCxnSpPr>
            <p:cNvPr id="3" name="直接连接符 2"/>
            <p:cNvCxnSpPr/>
            <p:nvPr>
              <p:custDataLst>
                <p:tags r:id="rId4"/>
              </p:custDataLst>
            </p:nvPr>
          </p:nvCxnSpPr>
          <p:spPr>
            <a:xfrm>
              <a:off x="389" y="1525"/>
              <a:ext cx="18269" cy="0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pic>
          <p:nvPicPr>
            <p:cNvPr id="24" name="图片 23" descr="logo红色版"/>
            <p:cNvPicPr>
              <a:picLocks noChangeAspect="1"/>
            </p:cNvPicPr>
            <p:nvPr>
              <p:custDataLst>
                <p:tags r:id="rId5"/>
              </p:custDataLst>
            </p:nvPr>
          </p:nvPicPr>
          <p:blipFill>
            <a:blip r:embed="rId8" cstate="screen">
              <a:clrChange>
                <a:clrFrom>
                  <a:srgbClr val="FFFFFF">
                    <a:alpha val="100000"/>
                  </a:srgbClr>
                </a:clrFrom>
                <a:clrTo>
                  <a:srgbClr val="FFFFFF">
                    <a:alpha val="100000"/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695" y="514"/>
              <a:ext cx="2944" cy="1288"/>
            </a:xfrm>
            <a:prstGeom prst="rect">
              <a:avLst/>
            </a:prstGeom>
          </p:spPr>
        </p:pic>
      </p:grpSp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id="{FE8ED448-A834-F47A-4F6E-975F262B5FF0}"/>
              </a:ext>
            </a:extLst>
          </p:cNvPr>
          <p:cNvGraphicFramePr/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255284260"/>
              </p:ext>
            </p:extLst>
          </p:nvPr>
        </p:nvGraphicFramePr>
        <p:xfrm>
          <a:off x="247013" y="1028066"/>
          <a:ext cx="11600815" cy="574570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186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102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346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37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8414"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400" b="1" dirty="0" err="1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指标类别</a:t>
                      </a:r>
                      <a:endParaRPr lang="en-US" altLang="en-US" sz="1400" b="1" dirty="0"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400" b="1" dirty="0" err="1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明细指标</a:t>
                      </a:r>
                      <a:endParaRPr lang="en-US" altLang="en-US" sz="1400" b="1" dirty="0"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400" b="1" dirty="0" err="1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预期绩效目标</a:t>
                      </a:r>
                      <a:endParaRPr lang="en-US" altLang="en-US" sz="1400" b="1" dirty="0"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zh-CN" altLang="en-US" sz="1400" b="1">
                          <a:solidFill>
                            <a:srgbClr val="FF0000"/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项目中期实际</a:t>
                      </a:r>
                      <a:r>
                        <a:rPr lang="zh-CN" altLang="en-US" sz="1400" b="1" dirty="0">
                          <a:solidFill>
                            <a:srgbClr val="FF0000"/>
                          </a:solidFill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完成情况</a:t>
                      </a: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2630">
                <a:tc rowSpan="6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200" b="0" dirty="0" err="1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约束性指标</a:t>
                      </a:r>
                      <a:endParaRPr lang="en-US" altLang="en-US" sz="1200" b="0" dirty="0"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4000"/>
                        </a:lnSpc>
                      </a:pPr>
                      <a:r>
                        <a:rPr lang="zh-CN" sz="1050" kern="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1、申请发明专利数（项）</a:t>
                      </a:r>
                      <a:endParaRPr lang="zh-CN" sz="105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4000"/>
                        </a:lnSpc>
                        <a:buNone/>
                      </a:pPr>
                      <a:endParaRPr lang="en-US" altLang="en-US" sz="1050" b="0">
                        <a:latin typeface="+mn-ea"/>
                        <a:ea typeface="+mn-ea"/>
                        <a:cs typeface="黑体" panose="02010609060101010101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4000"/>
                        </a:lnSpc>
                        <a:buNone/>
                      </a:pPr>
                      <a:endParaRPr lang="en-US" altLang="en-US" sz="1050" b="0" dirty="0">
                        <a:latin typeface="+mn-ea"/>
                        <a:ea typeface="+mn-ea"/>
                        <a:cs typeface="黑体" panose="02010609060101010101" charset="-122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263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4000"/>
                        </a:lnSpc>
                      </a:pPr>
                      <a:r>
                        <a:rPr lang="zh-CN" sz="1050" kern="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2、申报市级以上科技计划项目数（项）</a:t>
                      </a:r>
                      <a:endParaRPr lang="zh-CN" sz="105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4000"/>
                        </a:lnSpc>
                        <a:buNone/>
                      </a:pPr>
                      <a:endParaRPr lang="en-US" altLang="en-US" sz="1050" b="0">
                        <a:latin typeface="+mn-ea"/>
                        <a:ea typeface="+mn-ea"/>
                        <a:cs typeface="黑体" panose="02010609060101010101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4000"/>
                        </a:lnSpc>
                        <a:buNone/>
                      </a:pPr>
                      <a:endParaRPr lang="en-US" altLang="en-US" sz="1050" b="0" dirty="0">
                        <a:latin typeface="+mn-ea"/>
                        <a:ea typeface="+mn-ea"/>
                        <a:cs typeface="黑体" panose="02010609060101010101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9724002"/>
                  </a:ext>
                </a:extLst>
              </a:tr>
              <a:tr h="17263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4000"/>
                        </a:lnSpc>
                      </a:pPr>
                      <a:r>
                        <a:rPr lang="zh-CN" sz="1050" kern="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3、科研项目经费到智能院金额（万元）</a:t>
                      </a:r>
                      <a:endParaRPr lang="zh-CN" sz="105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4000"/>
                        </a:lnSpc>
                        <a:buNone/>
                      </a:pPr>
                      <a:endParaRPr lang="en-US" altLang="en-US" sz="1050" b="1" dirty="0">
                        <a:latin typeface="+mn-ea"/>
                        <a:ea typeface="+mn-ea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4000"/>
                        </a:lnSpc>
                        <a:buNone/>
                      </a:pPr>
                      <a:endParaRPr lang="en-US" altLang="en-US" sz="1050" b="1" dirty="0">
                        <a:latin typeface="+mn-ea"/>
                        <a:ea typeface="+mn-ea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263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4000"/>
                        </a:lnSpc>
                      </a:pPr>
                      <a:r>
                        <a:rPr lang="en-US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zh-CN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、孵化并入驻智能院科技企业数（家）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4000"/>
                        </a:lnSpc>
                        <a:buNone/>
                      </a:pPr>
                      <a:endParaRPr lang="en-US" altLang="en-US" sz="1050" b="1" dirty="0">
                        <a:latin typeface="+mn-ea"/>
                        <a:ea typeface="+mn-ea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4000"/>
                        </a:lnSpc>
                        <a:buNone/>
                      </a:pPr>
                      <a:endParaRPr lang="en-US" altLang="en-US" sz="1050" b="1" dirty="0">
                        <a:latin typeface="+mn-ea"/>
                        <a:ea typeface="+mn-ea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1616432"/>
                  </a:ext>
                </a:extLst>
              </a:tr>
              <a:tr h="17263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4000"/>
                        </a:lnSpc>
                      </a:pPr>
                      <a:r>
                        <a:rPr lang="en-US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zh-CN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、引进并入驻智能院科技企业数（家）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4000"/>
                        </a:lnSpc>
                        <a:buNone/>
                      </a:pPr>
                      <a:endParaRPr lang="en-US" altLang="en-US" sz="1050" b="1" dirty="0">
                        <a:latin typeface="+mn-ea"/>
                        <a:ea typeface="+mn-ea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4000"/>
                        </a:lnSpc>
                        <a:buNone/>
                      </a:pPr>
                      <a:endParaRPr lang="en-US" altLang="en-US" sz="1050" b="1" dirty="0">
                        <a:latin typeface="+mn-ea"/>
                        <a:ea typeface="+mn-ea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7924183"/>
                  </a:ext>
                </a:extLst>
              </a:tr>
              <a:tr h="17200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4000"/>
                        </a:lnSpc>
                      </a:pPr>
                      <a:r>
                        <a:rPr lang="en-US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zh-CN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、申请其他知识产权（项）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4000"/>
                        </a:lnSpc>
                        <a:buNone/>
                      </a:pPr>
                      <a:endParaRPr lang="en-US" altLang="en-US" sz="1050" b="0">
                        <a:latin typeface="+mn-ea"/>
                        <a:ea typeface="+mn-ea"/>
                        <a:cs typeface="黑体" panose="02010609060101010101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4000"/>
                        </a:lnSpc>
                        <a:buNone/>
                      </a:pPr>
                      <a:endParaRPr lang="en-US" altLang="en-US" sz="1050" b="0">
                        <a:latin typeface="+mn-ea"/>
                        <a:ea typeface="+mn-ea"/>
                        <a:cs typeface="黑体" panose="02010609060101010101" charset="-122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2630">
                <a:tc rowSpan="26">
                  <a:txBody>
                    <a:bodyPr/>
                    <a:lstStyle/>
                    <a:p>
                      <a:pPr indent="0" algn="ctr">
                        <a:buNone/>
                      </a:pPr>
                      <a:r>
                        <a:rPr lang="en-US" sz="1200" b="0" dirty="0" err="1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非约束性指标</a:t>
                      </a:r>
                      <a:r>
                        <a:rPr lang="en-US" sz="1200" b="0" dirty="0">
                          <a:latin typeface="黑体" panose="02010609060101010101" charset="-122"/>
                          <a:ea typeface="黑体" panose="02010609060101010101" charset="-122"/>
                          <a:cs typeface="黑体" panose="02010609060101010101" charset="-122"/>
                        </a:rPr>
                        <a:t> </a:t>
                      </a:r>
                      <a:endParaRPr lang="en-US" altLang="en-US" sz="1200" b="0" dirty="0">
                        <a:latin typeface="黑体" panose="02010609060101010101" charset="-122"/>
                        <a:ea typeface="黑体" panose="02010609060101010101" charset="-122"/>
                        <a:cs typeface="黑体" panose="02010609060101010101" charset="-122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4000"/>
                        </a:lnSpc>
                      </a:pPr>
                      <a:r>
                        <a:rPr lang="zh-CN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zh-CN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）实用新型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4000"/>
                        </a:lnSpc>
                        <a:buNone/>
                      </a:pPr>
                      <a:endParaRPr lang="en-US" altLang="en-US" sz="1050" b="0">
                        <a:latin typeface="+mn-ea"/>
                        <a:ea typeface="+mn-ea"/>
                        <a:cs typeface="黑体" panose="02010609060101010101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4000"/>
                        </a:lnSpc>
                        <a:buNone/>
                      </a:pPr>
                      <a:endParaRPr lang="en-US" altLang="en-US" sz="1050" b="0">
                        <a:latin typeface="+mn-ea"/>
                        <a:ea typeface="+mn-ea"/>
                        <a:cs typeface="黑体" panose="02010609060101010101" charset="-122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200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4000"/>
                        </a:lnSpc>
                      </a:pPr>
                      <a:r>
                        <a:rPr lang="zh-CN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zh-CN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）外观设计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4000"/>
                        </a:lnSpc>
                        <a:buNone/>
                      </a:pPr>
                      <a:endParaRPr lang="en-US" altLang="en-US" sz="1050" b="1">
                        <a:latin typeface="+mn-ea"/>
                        <a:ea typeface="+mn-ea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4000"/>
                        </a:lnSpc>
                        <a:buNone/>
                      </a:pPr>
                      <a:endParaRPr lang="en-US" altLang="en-US" sz="1050" b="1">
                        <a:latin typeface="+mn-ea"/>
                        <a:ea typeface="+mn-ea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263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4000"/>
                        </a:lnSpc>
                      </a:pPr>
                      <a:r>
                        <a:rPr lang="zh-CN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zh-CN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）软件著作权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4000"/>
                        </a:lnSpc>
                        <a:buNone/>
                      </a:pPr>
                      <a:endParaRPr lang="en-US" altLang="en-US" sz="1050" b="1" dirty="0">
                        <a:latin typeface="+mn-ea"/>
                        <a:ea typeface="+mn-ea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4000"/>
                        </a:lnSpc>
                        <a:buNone/>
                      </a:pPr>
                      <a:endParaRPr lang="en-US" altLang="en-US" sz="1050" b="1">
                        <a:latin typeface="+mn-ea"/>
                        <a:ea typeface="+mn-ea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263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4000"/>
                        </a:lnSpc>
                      </a:pPr>
                      <a:r>
                        <a:rPr lang="zh-CN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zh-CN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）集成电路布图设计专有权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4000"/>
                        </a:lnSpc>
                        <a:buNone/>
                      </a:pPr>
                      <a:endParaRPr lang="en-US" altLang="en-US" sz="1050" b="0">
                        <a:latin typeface="+mn-ea"/>
                        <a:ea typeface="+mn-ea"/>
                        <a:cs typeface="黑体" panose="02010609060101010101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4000"/>
                        </a:lnSpc>
                        <a:buNone/>
                      </a:pPr>
                      <a:endParaRPr lang="en-US" altLang="en-US" sz="1050" b="0">
                        <a:latin typeface="+mn-ea"/>
                        <a:ea typeface="+mn-ea"/>
                        <a:cs typeface="黑体" panose="02010609060101010101" charset="-122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200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4000"/>
                        </a:lnSpc>
                      </a:pPr>
                      <a:r>
                        <a:rPr lang="zh-CN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zh-CN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）新品种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4000"/>
                        </a:lnSpc>
                        <a:buNone/>
                      </a:pPr>
                      <a:endParaRPr lang="en-US" altLang="en-US" sz="1050" b="1">
                        <a:latin typeface="+mn-ea"/>
                        <a:ea typeface="+mn-ea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4000"/>
                        </a:lnSpc>
                        <a:buNone/>
                      </a:pPr>
                      <a:endParaRPr lang="en-US" altLang="en-US" sz="1050" b="1">
                        <a:latin typeface="+mn-ea"/>
                        <a:ea typeface="+mn-ea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263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4000"/>
                        </a:lnSpc>
                      </a:pPr>
                      <a:r>
                        <a:rPr lang="zh-CN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zh-CN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）新药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4000"/>
                        </a:lnSpc>
                        <a:buNone/>
                      </a:pPr>
                      <a:endParaRPr lang="en-US" altLang="en-US" sz="1050" b="1" dirty="0">
                        <a:latin typeface="+mn-ea"/>
                        <a:ea typeface="+mn-ea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4000"/>
                        </a:lnSpc>
                        <a:buNone/>
                      </a:pPr>
                      <a:endParaRPr lang="en-US" altLang="en-US" sz="1050" b="1">
                        <a:latin typeface="+mn-ea"/>
                        <a:ea typeface="+mn-ea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2012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4000"/>
                        </a:lnSpc>
                      </a:pPr>
                      <a:r>
                        <a:rPr lang="zh-CN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zh-CN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）医疗器械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4000"/>
                        </a:lnSpc>
                        <a:buNone/>
                      </a:pPr>
                      <a:endParaRPr lang="en-US" altLang="en-US" sz="1050" b="1" dirty="0">
                        <a:latin typeface="+mn-ea"/>
                        <a:ea typeface="+mn-ea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4000"/>
                        </a:lnSpc>
                        <a:buNone/>
                      </a:pPr>
                      <a:endParaRPr lang="en-US" altLang="en-US" sz="1050" b="1">
                        <a:latin typeface="+mn-ea"/>
                        <a:ea typeface="+mn-ea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263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4000"/>
                        </a:lnSpc>
                      </a:pPr>
                      <a:r>
                        <a:rPr lang="en-US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zh-CN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、制订标准数（项）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4000"/>
                        </a:lnSpc>
                        <a:buNone/>
                      </a:pPr>
                      <a:endParaRPr lang="en-US" altLang="en-US" sz="1050" b="1">
                        <a:latin typeface="+mn-ea"/>
                        <a:ea typeface="+mn-ea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4000"/>
                        </a:lnSpc>
                        <a:buNone/>
                      </a:pPr>
                      <a:endParaRPr lang="en-US" altLang="en-US" sz="1050" b="1">
                        <a:latin typeface="+mn-ea"/>
                        <a:ea typeface="+mn-ea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200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4000"/>
                        </a:lnSpc>
                      </a:pPr>
                      <a:r>
                        <a:rPr lang="zh-CN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zh-CN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）国际标准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4000"/>
                        </a:lnSpc>
                        <a:buNone/>
                      </a:pPr>
                      <a:endParaRPr lang="en-US" altLang="en-US" sz="1050" b="0" dirty="0">
                        <a:latin typeface="+mn-ea"/>
                        <a:ea typeface="+mn-ea"/>
                        <a:cs typeface="黑体" panose="02010609060101010101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4000"/>
                        </a:lnSpc>
                        <a:buNone/>
                      </a:pPr>
                      <a:endParaRPr lang="en-US" altLang="en-US" sz="1050" b="0">
                        <a:latin typeface="+mn-ea"/>
                        <a:ea typeface="+mn-ea"/>
                        <a:cs typeface="黑体" panose="02010609060101010101" charset="-122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263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4000"/>
                        </a:lnSpc>
                      </a:pPr>
                      <a:r>
                        <a:rPr lang="zh-CN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zh-CN" sz="105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）国家标准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4000"/>
                        </a:lnSpc>
                        <a:buNone/>
                      </a:pPr>
                      <a:endParaRPr lang="en-US" altLang="en-US" sz="1050" b="1" dirty="0">
                        <a:latin typeface="+mn-ea"/>
                        <a:ea typeface="+mn-ea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4000"/>
                        </a:lnSpc>
                        <a:buNone/>
                      </a:pPr>
                      <a:endParaRPr lang="en-US" altLang="en-US" sz="1050" b="1">
                        <a:latin typeface="+mn-ea"/>
                        <a:ea typeface="+mn-ea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7200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4000"/>
                        </a:lnSpc>
                      </a:pPr>
                      <a:r>
                        <a:rPr lang="zh-CN" sz="1050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1050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zh-CN" sz="1050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）地方标准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4000"/>
                        </a:lnSpc>
                        <a:buNone/>
                      </a:pPr>
                      <a:endParaRPr lang="en-US" altLang="en-US" sz="1050" b="1">
                        <a:latin typeface="+mn-ea"/>
                        <a:ea typeface="+mn-ea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4000"/>
                        </a:lnSpc>
                        <a:buNone/>
                      </a:pPr>
                      <a:endParaRPr lang="en-US" altLang="en-US" sz="1050" b="1">
                        <a:latin typeface="+mn-ea"/>
                        <a:ea typeface="+mn-ea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7263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4000"/>
                        </a:lnSpc>
                      </a:pPr>
                      <a:r>
                        <a:rPr lang="zh-CN" sz="1050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1050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zh-CN" sz="1050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）行业标准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4000"/>
                        </a:lnSpc>
                        <a:buNone/>
                      </a:pPr>
                      <a:endParaRPr lang="en-US" altLang="en-US" sz="1050" b="1" dirty="0">
                        <a:latin typeface="+mn-ea"/>
                        <a:ea typeface="+mn-ea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4000"/>
                        </a:lnSpc>
                        <a:buNone/>
                      </a:pPr>
                      <a:endParaRPr lang="en-US" altLang="en-US" sz="1050" b="1">
                        <a:latin typeface="+mn-ea"/>
                        <a:ea typeface="+mn-ea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7263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4000"/>
                        </a:lnSpc>
                      </a:pPr>
                      <a:r>
                        <a:rPr lang="zh-CN" sz="1050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1050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zh-CN" sz="1050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）企业标准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4000"/>
                        </a:lnSpc>
                        <a:buNone/>
                      </a:pPr>
                      <a:endParaRPr lang="en-US" altLang="en-US" sz="1050" b="1" dirty="0">
                        <a:latin typeface="+mn-ea"/>
                        <a:ea typeface="+mn-ea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4000"/>
                        </a:lnSpc>
                        <a:buNone/>
                      </a:pPr>
                      <a:endParaRPr lang="en-US" altLang="en-US" sz="1050" b="1">
                        <a:latin typeface="+mn-ea"/>
                        <a:ea typeface="+mn-ea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7200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4000"/>
                        </a:lnSpc>
                      </a:pPr>
                      <a:r>
                        <a:rPr lang="en-US" sz="1050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zh-CN" sz="1050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、其他科技成果产出（项）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4000"/>
                        </a:lnSpc>
                        <a:buNone/>
                      </a:pPr>
                      <a:endParaRPr lang="en-US" altLang="en-US" sz="1050" b="0" dirty="0">
                        <a:latin typeface="+mn-ea"/>
                        <a:ea typeface="+mn-ea"/>
                        <a:cs typeface="黑体" panose="02010609060101010101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4000"/>
                        </a:lnSpc>
                        <a:buNone/>
                      </a:pPr>
                      <a:endParaRPr lang="en-US" altLang="en-US" sz="1050" b="0">
                        <a:latin typeface="+mn-ea"/>
                        <a:ea typeface="+mn-ea"/>
                        <a:cs typeface="黑体" panose="02010609060101010101" charset="-122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7263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4000"/>
                        </a:lnSpc>
                      </a:pPr>
                      <a:r>
                        <a:rPr lang="zh-CN" sz="1050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1050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zh-CN" sz="1050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）新工艺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4000"/>
                        </a:lnSpc>
                        <a:buNone/>
                      </a:pPr>
                      <a:endParaRPr lang="en-US" altLang="en-US" sz="1050" b="0" dirty="0">
                        <a:latin typeface="+mn-ea"/>
                        <a:ea typeface="+mn-ea"/>
                        <a:cs typeface="黑体" panose="02010609060101010101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4000"/>
                        </a:lnSpc>
                        <a:buNone/>
                      </a:pPr>
                      <a:endParaRPr lang="en-US" altLang="en-US" sz="1050" b="0" dirty="0">
                        <a:latin typeface="+mn-ea"/>
                        <a:ea typeface="+mn-ea"/>
                        <a:cs typeface="黑体" panose="02010609060101010101" charset="-122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7200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4000"/>
                        </a:lnSpc>
                      </a:pPr>
                      <a:r>
                        <a:rPr lang="zh-CN" sz="1050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1050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zh-CN" sz="1050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）新产品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4000"/>
                        </a:lnSpc>
                        <a:buNone/>
                      </a:pPr>
                      <a:endParaRPr lang="en-US" altLang="en-US" sz="1050" b="1" dirty="0">
                        <a:latin typeface="+mn-ea"/>
                        <a:ea typeface="+mn-ea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4000"/>
                        </a:lnSpc>
                        <a:buNone/>
                      </a:pPr>
                      <a:endParaRPr lang="en-US" altLang="en-US" sz="1050" b="1" dirty="0">
                        <a:latin typeface="+mn-ea"/>
                        <a:ea typeface="+mn-ea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73256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4000"/>
                        </a:lnSpc>
                      </a:pPr>
                      <a:r>
                        <a:rPr lang="zh-CN" sz="1050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1050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zh-CN" sz="1050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）新技术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4000"/>
                        </a:lnSpc>
                        <a:buNone/>
                      </a:pPr>
                      <a:endParaRPr lang="en-US" altLang="en-US" sz="1050" b="0" dirty="0">
                        <a:latin typeface="+mn-ea"/>
                        <a:ea typeface="+mn-ea"/>
                        <a:cs typeface="黑体" panose="02010609060101010101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4000"/>
                        </a:lnSpc>
                        <a:buNone/>
                      </a:pPr>
                      <a:endParaRPr lang="en-US" altLang="en-US" sz="1050" b="0" dirty="0">
                        <a:latin typeface="+mn-ea"/>
                        <a:ea typeface="+mn-ea"/>
                        <a:cs typeface="黑体" panose="02010609060101010101" charset="-122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7200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4000"/>
                        </a:lnSpc>
                      </a:pPr>
                      <a:r>
                        <a:rPr lang="zh-CN" sz="1050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1050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zh-CN" sz="1050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）新装置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4000"/>
                        </a:lnSpc>
                        <a:buNone/>
                      </a:pPr>
                      <a:endParaRPr lang="en-US" altLang="en-US" sz="1050" b="0" dirty="0">
                        <a:latin typeface="+mn-ea"/>
                        <a:ea typeface="+mn-ea"/>
                        <a:cs typeface="黑体" panose="02010609060101010101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4000"/>
                        </a:lnSpc>
                        <a:buNone/>
                      </a:pPr>
                      <a:endParaRPr lang="en-US" altLang="en-US" sz="1050" b="0" dirty="0">
                        <a:latin typeface="+mn-ea"/>
                        <a:ea typeface="+mn-ea"/>
                        <a:cs typeface="黑体" panose="02010609060101010101" charset="-122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7200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4000"/>
                        </a:lnSpc>
                      </a:pPr>
                      <a:r>
                        <a:rPr lang="zh-CN" sz="1050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sz="1050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zh-CN" sz="1050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）其他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4000"/>
                        </a:lnSpc>
                        <a:buNone/>
                      </a:pPr>
                      <a:endParaRPr lang="en-US" altLang="en-US" sz="1050" b="1" dirty="0">
                        <a:latin typeface="+mn-ea"/>
                        <a:ea typeface="+mn-ea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4000"/>
                        </a:lnSpc>
                        <a:buNone/>
                      </a:pPr>
                      <a:endParaRPr lang="en-US" altLang="en-US" sz="1050" b="1" dirty="0">
                        <a:latin typeface="+mn-ea"/>
                        <a:ea typeface="+mn-ea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7263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4000"/>
                        </a:lnSpc>
                      </a:pPr>
                      <a:r>
                        <a:rPr lang="en-US" sz="1050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zh-CN" sz="1050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、依托智能院申请各类奖励（如科学技术进步奖等）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4000"/>
                        </a:lnSpc>
                        <a:buNone/>
                      </a:pPr>
                      <a:endParaRPr lang="en-US" altLang="en-US" sz="1050" b="1" dirty="0">
                        <a:latin typeface="+mn-ea"/>
                        <a:ea typeface="+mn-ea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4000"/>
                        </a:lnSpc>
                        <a:buNone/>
                      </a:pPr>
                      <a:endParaRPr lang="en-US" altLang="en-US" sz="1050" b="1" dirty="0">
                        <a:latin typeface="+mn-ea"/>
                        <a:ea typeface="+mn-ea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7200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4000"/>
                        </a:lnSpc>
                      </a:pPr>
                      <a:r>
                        <a:rPr lang="en-US" sz="1050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zh-CN" sz="1050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、依托智能院申请各类科技创新平台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4000"/>
                        </a:lnSpc>
                        <a:buNone/>
                      </a:pPr>
                      <a:endParaRPr lang="en-US" altLang="en-US" sz="1050" b="1">
                        <a:latin typeface="+mn-ea"/>
                        <a:ea typeface="+mn-ea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4000"/>
                        </a:lnSpc>
                        <a:buNone/>
                      </a:pPr>
                      <a:endParaRPr lang="en-US" altLang="en-US" sz="1050" b="1" dirty="0">
                        <a:latin typeface="+mn-ea"/>
                        <a:ea typeface="+mn-ea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7263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4000"/>
                        </a:lnSpc>
                      </a:pPr>
                      <a:r>
                        <a:rPr lang="zh-CN" sz="1050" kern="0">
                          <a:effectLst/>
                          <a:latin typeface="+mn-ea"/>
                          <a:ea typeface="+mn-ea"/>
                          <a:cs typeface="微软雅黑" panose="020B0503020204020204" pitchFamily="34" charset="-122"/>
                        </a:rPr>
                        <a:t>6、参加智能院组织的各类科技服务活动（次）</a:t>
                      </a:r>
                      <a:endParaRPr lang="zh-CN" sz="1050" kern="10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4000"/>
                        </a:lnSpc>
                        <a:buNone/>
                      </a:pPr>
                      <a:endParaRPr lang="en-US" altLang="en-US" sz="1050" b="0" dirty="0">
                        <a:latin typeface="+mn-ea"/>
                        <a:ea typeface="+mn-ea"/>
                        <a:cs typeface="黑体" panose="02010609060101010101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4000"/>
                        </a:lnSpc>
                        <a:buNone/>
                      </a:pPr>
                      <a:endParaRPr lang="en-US" altLang="en-US" sz="1050" b="0" dirty="0">
                        <a:latin typeface="+mn-ea"/>
                        <a:ea typeface="+mn-ea"/>
                        <a:cs typeface="黑体" panose="02010609060101010101" charset="-122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7263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4000"/>
                        </a:lnSpc>
                      </a:pPr>
                      <a:r>
                        <a:rPr lang="en-US" sz="1050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zh-CN" sz="1050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、依托智能院为企业提供技术支撑（家）</a:t>
                      </a: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4000"/>
                        </a:lnSpc>
                        <a:buNone/>
                      </a:pPr>
                      <a:endParaRPr lang="en-US" altLang="en-US" sz="1050" b="1" dirty="0">
                        <a:latin typeface="+mn-ea"/>
                        <a:ea typeface="+mn-ea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4000"/>
                        </a:lnSpc>
                        <a:buNone/>
                      </a:pPr>
                      <a:endParaRPr lang="en-US" altLang="en-US" sz="1050" b="1" dirty="0">
                        <a:latin typeface="+mn-ea"/>
                        <a:ea typeface="+mn-ea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72630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4000"/>
                        </a:lnSpc>
                      </a:pPr>
                      <a:r>
                        <a:rPr lang="en-US" sz="1050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zh-CN" sz="1050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、组织学生参加各类创新创业大赛（次）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4000"/>
                        </a:lnSpc>
                        <a:buNone/>
                      </a:pPr>
                      <a:endParaRPr lang="en-US" altLang="en-US" sz="1050" b="1" dirty="0">
                        <a:latin typeface="+mn-ea"/>
                        <a:ea typeface="+mn-ea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4000"/>
                        </a:lnSpc>
                        <a:buNone/>
                      </a:pPr>
                      <a:endParaRPr lang="en-US" altLang="en-US" sz="1050" b="1" dirty="0">
                        <a:latin typeface="+mn-ea"/>
                        <a:ea typeface="+mn-ea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4803659"/>
                  </a:ext>
                </a:extLst>
              </a:tr>
              <a:tr h="172630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4000"/>
                        </a:lnSpc>
                      </a:pPr>
                      <a:r>
                        <a:rPr lang="en-US" sz="1050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zh-CN" sz="1050" kern="10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、依托智能院组织各类技术交流活动（次）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4000"/>
                        </a:lnSpc>
                        <a:buNone/>
                      </a:pPr>
                      <a:endParaRPr lang="en-US" altLang="en-US" sz="1050" b="1" dirty="0">
                        <a:latin typeface="+mn-ea"/>
                        <a:ea typeface="+mn-ea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4000"/>
                        </a:lnSpc>
                        <a:buNone/>
                      </a:pPr>
                      <a:endParaRPr lang="en-US" altLang="en-US" sz="1050" b="1" dirty="0">
                        <a:latin typeface="+mn-ea"/>
                        <a:ea typeface="+mn-ea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72005">
                <a:tc vMerge="1">
                  <a:txBody>
                    <a:bodyPr/>
                    <a:lstStyle/>
                    <a:p>
                      <a:endParaRPr lang="zh-CN"/>
                    </a:p>
                  </a:txBody>
                  <a:tcPr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4000"/>
                        </a:lnSpc>
                      </a:pPr>
                      <a:r>
                        <a:rPr lang="en-US" sz="1050" kern="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zh-CN" sz="1050" kern="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、项目研发成果获得省“三首”产品认定（项）</a:t>
                      </a:r>
                      <a:endParaRPr lang="zh-CN" sz="105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4000"/>
                        </a:lnSpc>
                        <a:buNone/>
                      </a:pPr>
                      <a:endParaRPr lang="en-US" altLang="en-US" sz="1050" b="1">
                        <a:latin typeface="+mn-ea"/>
                        <a:ea typeface="+mn-ea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8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14000"/>
                        </a:lnSpc>
                        <a:buNone/>
                      </a:pPr>
                      <a:endParaRPr lang="en-US" altLang="en-US" sz="1050" b="1" dirty="0">
                        <a:latin typeface="+mn-ea"/>
                        <a:ea typeface="+mn-ea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</a:tbl>
          </a:graphicData>
        </a:graphic>
      </p:graphicFrame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组合 4"/>
          <p:cNvGrpSpPr/>
          <p:nvPr/>
        </p:nvGrpSpPr>
        <p:grpSpPr>
          <a:xfrm>
            <a:off x="105092" y="318001"/>
            <a:ext cx="11781790" cy="817880"/>
            <a:chOff x="104" y="514"/>
            <a:chExt cx="18554" cy="1288"/>
          </a:xfrm>
        </p:grpSpPr>
        <p:sp>
          <p:nvSpPr>
            <p:cNvPr id="55" name="文本框 54"/>
            <p:cNvSpPr txBox="1"/>
            <p:nvPr>
              <p:custDataLst>
                <p:tags r:id="rId3"/>
              </p:custDataLst>
            </p:nvPr>
          </p:nvSpPr>
          <p:spPr>
            <a:xfrm>
              <a:off x="104" y="664"/>
              <a:ext cx="15591" cy="9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5000"/>
                </a:lnSpc>
              </a:pPr>
              <a:r>
                <a:rPr lang="en-US" altLang="zh-CN" sz="2600" b="1" spc="100" dirty="0">
                  <a:solidFill>
                    <a:srgbClr val="A6292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4.</a:t>
              </a:r>
              <a:r>
                <a:rPr lang="zh-CN" altLang="en-US" sz="2600" b="1" spc="100" dirty="0">
                  <a:solidFill>
                    <a:srgbClr val="A6292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成果展示</a:t>
              </a:r>
              <a:r>
                <a:rPr lang="zh-CN" altLang="en-US" sz="2000" b="1" spc="100" dirty="0">
                  <a:solidFill>
                    <a:srgbClr val="A6292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（</a:t>
              </a:r>
              <a:r>
                <a:rPr lang="zh-CN" sz="2000" b="1" spc="100" dirty="0">
                  <a:solidFill>
                    <a:srgbClr val="A6292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+mn-ea"/>
                </a:rPr>
                <a:t>提供</a:t>
              </a:r>
              <a:r>
                <a:rPr lang="en-US" altLang="zh-CN" sz="2000" b="1" spc="100" dirty="0">
                  <a:solidFill>
                    <a:srgbClr val="A6292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+mn-ea"/>
                </a:rPr>
                <a:t>2</a:t>
              </a:r>
              <a:r>
                <a:rPr lang="zh-CN" altLang="en-US" sz="2000" b="1" spc="100" dirty="0">
                  <a:solidFill>
                    <a:srgbClr val="A6292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+mn-ea"/>
                </a:rPr>
                <a:t>至</a:t>
              </a:r>
              <a:r>
                <a:rPr lang="en-US" altLang="zh-CN" sz="2000" b="1" spc="100" dirty="0">
                  <a:solidFill>
                    <a:srgbClr val="A6292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+mn-ea"/>
                </a:rPr>
                <a:t>3</a:t>
              </a:r>
              <a:r>
                <a:rPr lang="zh-CN" altLang="en-US" sz="2000" b="1" spc="100" dirty="0">
                  <a:solidFill>
                    <a:srgbClr val="A6292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  <a:sym typeface="+mn-ea"/>
                </a:rPr>
                <a:t>张项目研究成果及实验、调试或试用场景图片</a:t>
              </a:r>
              <a:r>
                <a:rPr lang="zh-CN" altLang="en-US" sz="2000" b="1" spc="100" dirty="0">
                  <a:solidFill>
                    <a:srgbClr val="A6292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）</a:t>
              </a:r>
            </a:p>
          </p:txBody>
        </p:sp>
        <p:cxnSp>
          <p:nvCxnSpPr>
            <p:cNvPr id="3" name="直接连接符 2"/>
            <p:cNvCxnSpPr/>
            <p:nvPr>
              <p:custDataLst>
                <p:tags r:id="rId4"/>
              </p:custDataLst>
            </p:nvPr>
          </p:nvCxnSpPr>
          <p:spPr>
            <a:xfrm>
              <a:off x="389" y="1525"/>
              <a:ext cx="18269" cy="0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pic>
          <p:nvPicPr>
            <p:cNvPr id="24" name="图片 23" descr="logo红色版"/>
            <p:cNvPicPr>
              <a:picLocks noChangeAspect="1"/>
            </p:cNvPicPr>
            <p:nvPr>
              <p:custDataLst>
                <p:tags r:id="rId5"/>
              </p:custDataLst>
            </p:nvPr>
          </p:nvPicPr>
          <p:blipFill>
            <a:blip r:embed="rId8" cstate="screen">
              <a:clrChange>
                <a:clrFrom>
                  <a:srgbClr val="FFFFFF">
                    <a:alpha val="100000"/>
                  </a:srgbClr>
                </a:clrFrom>
                <a:clrTo>
                  <a:srgbClr val="FFFFFF">
                    <a:alpha val="100000"/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695" y="514"/>
              <a:ext cx="2944" cy="1288"/>
            </a:xfrm>
            <a:prstGeom prst="rect">
              <a:avLst/>
            </a:prstGeom>
          </p:spPr>
        </p:pic>
      </p:grpSp>
      <p:sp>
        <p:nvSpPr>
          <p:cNvPr id="7" name="文本框 6"/>
          <p:cNvSpPr txBox="1"/>
          <p:nvPr>
            <p:custDataLst>
              <p:tags r:id="rId2"/>
            </p:custDataLst>
          </p:nvPr>
        </p:nvSpPr>
        <p:spPr>
          <a:xfrm>
            <a:off x="1581150" y="1281430"/>
            <a:ext cx="9167495" cy="553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25000"/>
              </a:lnSpc>
              <a:buClrTx/>
              <a:buSzTx/>
              <a:buFontTx/>
            </a:pPr>
            <a:r>
              <a:rPr lang="en-US" altLang="zh-CN" sz="2400" b="1" spc="100" dirty="0">
                <a:solidFill>
                  <a:srgbClr val="A6292F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Arial" panose="020B0604020202020204" pitchFamily="34" charset="0"/>
              </a:rPr>
              <a:t> </a:t>
            </a:r>
            <a:endParaRPr lang="zh-CN" altLang="en-US" sz="2000" b="1" spc="100" dirty="0">
              <a:solidFill>
                <a:srgbClr val="A6292F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组合 4"/>
          <p:cNvGrpSpPr/>
          <p:nvPr/>
        </p:nvGrpSpPr>
        <p:grpSpPr>
          <a:xfrm>
            <a:off x="295592" y="267667"/>
            <a:ext cx="11600815" cy="817880"/>
            <a:chOff x="389" y="514"/>
            <a:chExt cx="18269" cy="1288"/>
          </a:xfrm>
        </p:grpSpPr>
        <p:sp>
          <p:nvSpPr>
            <p:cNvPr id="55" name="文本框 54"/>
            <p:cNvSpPr txBox="1"/>
            <p:nvPr>
              <p:custDataLst>
                <p:tags r:id="rId2"/>
              </p:custDataLst>
            </p:nvPr>
          </p:nvSpPr>
          <p:spPr>
            <a:xfrm>
              <a:off x="389" y="659"/>
              <a:ext cx="11244" cy="9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lnSpc>
                  <a:spcPct val="125000"/>
                </a:lnSpc>
                <a:buClrTx/>
                <a:buSzTx/>
                <a:buFontTx/>
              </a:pPr>
              <a:r>
                <a:rPr lang="en-US" altLang="zh-CN" sz="2600" b="1" spc="100" dirty="0">
                  <a:solidFill>
                    <a:srgbClr val="A6292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5. </a:t>
              </a:r>
              <a:r>
                <a:rPr lang="zh-CN" altLang="en-US" sz="2600" b="1" spc="100" dirty="0">
                  <a:solidFill>
                    <a:srgbClr val="A6292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经费使用</a:t>
              </a:r>
              <a:r>
                <a:rPr lang="zh-CN" altLang="en-US" sz="2000" b="1" spc="100" dirty="0">
                  <a:solidFill>
                    <a:srgbClr val="A6292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（院拨经费的使用情况）</a:t>
              </a:r>
            </a:p>
          </p:txBody>
        </p:sp>
        <p:cxnSp>
          <p:nvCxnSpPr>
            <p:cNvPr id="3" name="直接连接符 2"/>
            <p:cNvCxnSpPr/>
            <p:nvPr>
              <p:custDataLst>
                <p:tags r:id="rId3"/>
              </p:custDataLst>
            </p:nvPr>
          </p:nvCxnSpPr>
          <p:spPr>
            <a:xfrm>
              <a:off x="389" y="1525"/>
              <a:ext cx="18269" cy="0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pic>
          <p:nvPicPr>
            <p:cNvPr id="24" name="图片 23" descr="logo红色版"/>
            <p:cNvPicPr>
              <a:picLocks noChangeAspect="1"/>
            </p:cNvPicPr>
            <p:nvPr>
              <p:custDataLst>
                <p:tags r:id="rId4"/>
              </p:custDataLst>
            </p:nvPr>
          </p:nvPicPr>
          <p:blipFill>
            <a:blip r:embed="rId7" cstate="screen">
              <a:clrChange>
                <a:clrFrom>
                  <a:srgbClr val="FFFFFF">
                    <a:alpha val="100000"/>
                  </a:srgbClr>
                </a:clrFrom>
                <a:clrTo>
                  <a:srgbClr val="FFFFFF">
                    <a:alpha val="100000"/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695" y="514"/>
              <a:ext cx="2944" cy="1288"/>
            </a:xfrm>
            <a:prstGeom prst="rect">
              <a:avLst/>
            </a:prstGeom>
          </p:spPr>
        </p:pic>
      </p:grp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组合 4"/>
          <p:cNvGrpSpPr/>
          <p:nvPr/>
        </p:nvGrpSpPr>
        <p:grpSpPr>
          <a:xfrm>
            <a:off x="295592" y="267667"/>
            <a:ext cx="11600815" cy="817880"/>
            <a:chOff x="389" y="514"/>
            <a:chExt cx="18269" cy="1288"/>
          </a:xfrm>
        </p:grpSpPr>
        <p:sp>
          <p:nvSpPr>
            <p:cNvPr id="55" name="文本框 54"/>
            <p:cNvSpPr txBox="1"/>
            <p:nvPr>
              <p:custDataLst>
                <p:tags r:id="rId2"/>
              </p:custDataLst>
            </p:nvPr>
          </p:nvSpPr>
          <p:spPr>
            <a:xfrm>
              <a:off x="389" y="659"/>
              <a:ext cx="12812" cy="9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>
                <a:lnSpc>
                  <a:spcPct val="125000"/>
                </a:lnSpc>
                <a:buClrTx/>
                <a:buSzTx/>
                <a:buFontTx/>
              </a:pPr>
              <a:r>
                <a:rPr lang="en-US" altLang="zh-CN" sz="2600" b="1" spc="100" dirty="0">
                  <a:solidFill>
                    <a:srgbClr val="A6292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 6.</a:t>
              </a:r>
              <a:r>
                <a:rPr lang="zh-CN" altLang="en-US" sz="2600" b="1" spc="100" dirty="0">
                  <a:solidFill>
                    <a:srgbClr val="A6292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计划安排（</a:t>
              </a:r>
              <a:r>
                <a:rPr lang="zh-CN" altLang="en-US" sz="2000" b="1" spc="100" dirty="0">
                  <a:solidFill>
                    <a:srgbClr val="A6292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结合项目实际进展，制定下一步计划</a:t>
              </a:r>
              <a:r>
                <a:rPr lang="zh-CN" altLang="en-US" sz="2600" b="1" spc="100" dirty="0">
                  <a:solidFill>
                    <a:srgbClr val="A6292F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Arial" panose="020B0604020202020204" pitchFamily="34" charset="0"/>
                </a:rPr>
                <a:t>）</a:t>
              </a:r>
            </a:p>
          </p:txBody>
        </p:sp>
        <p:cxnSp>
          <p:nvCxnSpPr>
            <p:cNvPr id="3" name="直接连接符 2"/>
            <p:cNvCxnSpPr/>
            <p:nvPr>
              <p:custDataLst>
                <p:tags r:id="rId3"/>
              </p:custDataLst>
            </p:nvPr>
          </p:nvCxnSpPr>
          <p:spPr>
            <a:xfrm>
              <a:off x="389" y="1525"/>
              <a:ext cx="18269" cy="0"/>
            </a:xfrm>
            <a:prstGeom prst="line">
              <a:avLst/>
            </a:prstGeom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</p:cxnSp>
        <p:pic>
          <p:nvPicPr>
            <p:cNvPr id="24" name="图片 23" descr="logo红色版"/>
            <p:cNvPicPr>
              <a:picLocks noChangeAspect="1"/>
            </p:cNvPicPr>
            <p:nvPr>
              <p:custDataLst>
                <p:tags r:id="rId4"/>
              </p:custDataLst>
            </p:nvPr>
          </p:nvPicPr>
          <p:blipFill>
            <a:blip r:embed="rId7" cstate="screen">
              <a:clrChange>
                <a:clrFrom>
                  <a:srgbClr val="FFFFFF">
                    <a:alpha val="100000"/>
                  </a:srgbClr>
                </a:clrFrom>
                <a:clrTo>
                  <a:srgbClr val="FFFFFF">
                    <a:alpha val="100000"/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15695" y="514"/>
              <a:ext cx="2944" cy="1288"/>
            </a:xfrm>
            <a:prstGeom prst="rect">
              <a:avLst/>
            </a:prstGeom>
          </p:spPr>
        </p:pic>
      </p:grp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矩形 18"/>
          <p:cNvSpPr/>
          <p:nvPr/>
        </p:nvSpPr>
        <p:spPr>
          <a:xfrm>
            <a:off x="2776746" y="4593301"/>
            <a:ext cx="6638508" cy="2476239"/>
          </a:xfrm>
          <a:prstGeom prst="rect">
            <a:avLst/>
          </a:prstGeom>
          <a:blipFill dpi="0" rotWithShape="1">
            <a:blip r:embed="rId3" cstate="screen">
              <a:alphaModFix amt="5000"/>
            </a:blip>
            <a:srcRect/>
            <a:stretch>
              <a:fillRect t="-50527" b="1"/>
            </a:stretch>
          </a:blip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8" name="直接连接符 7"/>
          <p:cNvCxnSpPr/>
          <p:nvPr/>
        </p:nvCxnSpPr>
        <p:spPr>
          <a:xfrm>
            <a:off x="2809875" y="2395183"/>
            <a:ext cx="7553460" cy="0"/>
          </a:xfrm>
          <a:prstGeom prst="line">
            <a:avLst/>
          </a:prstGeom>
          <a:ln w="19050">
            <a:solidFill>
              <a:srgbClr val="AB2B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连接符 8"/>
          <p:cNvCxnSpPr/>
          <p:nvPr/>
        </p:nvCxnSpPr>
        <p:spPr>
          <a:xfrm>
            <a:off x="2776746" y="4846222"/>
            <a:ext cx="7714791" cy="0"/>
          </a:xfrm>
          <a:prstGeom prst="line">
            <a:avLst/>
          </a:prstGeom>
          <a:ln w="19050">
            <a:solidFill>
              <a:srgbClr val="AB2B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/>
        </p:nvSpPr>
        <p:spPr>
          <a:xfrm>
            <a:off x="1551583" y="2971761"/>
            <a:ext cx="9927771" cy="1141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zh-CN" altLang="en-US" sz="6000" b="1" spc="100" dirty="0">
                <a:solidFill>
                  <a:srgbClr val="AB2B2B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汇报完毕，恳请指正！</a:t>
            </a:r>
          </a:p>
        </p:txBody>
      </p:sp>
      <p:sp>
        <p:nvSpPr>
          <p:cNvPr id="13" name="矩形 12"/>
          <p:cNvSpPr/>
          <p:nvPr/>
        </p:nvSpPr>
        <p:spPr>
          <a:xfrm rot="19489470">
            <a:off x="2087430" y="75101"/>
            <a:ext cx="7815223" cy="70259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矩形 14"/>
          <p:cNvSpPr/>
          <p:nvPr/>
        </p:nvSpPr>
        <p:spPr>
          <a:xfrm rot="19677627">
            <a:off x="1697002" y="-185105"/>
            <a:ext cx="8799268" cy="7539332"/>
          </a:xfrm>
          <a:prstGeom prst="rect">
            <a:avLst/>
          </a:prstGeom>
          <a:noFill/>
          <a:ln w="393700">
            <a:gradFill flip="none" rotWithShape="1">
              <a:gsLst>
                <a:gs pos="0">
                  <a:schemeClr val="accent3">
                    <a:lumMod val="67000"/>
                    <a:alpha val="0"/>
                  </a:schemeClr>
                </a:gs>
                <a:gs pos="75000">
                  <a:srgbClr val="D9D7DA">
                    <a:alpha val="36000"/>
                  </a:srgbClr>
                </a:gs>
                <a:gs pos="100000">
                  <a:schemeClr val="accent3">
                    <a:lumMod val="60000"/>
                    <a:lumOff val="40000"/>
                    <a:alpha val="0"/>
                  </a:schemeClr>
                </a:gs>
              </a:gsLst>
              <a:lin ang="8100000" scaled="1"/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矩形 15"/>
          <p:cNvSpPr/>
          <p:nvPr/>
        </p:nvSpPr>
        <p:spPr>
          <a:xfrm rot="19689791">
            <a:off x="1250990" y="-594491"/>
            <a:ext cx="9690020" cy="8358103"/>
          </a:xfrm>
          <a:prstGeom prst="rect">
            <a:avLst/>
          </a:prstGeom>
          <a:noFill/>
          <a:ln w="25400">
            <a:solidFill>
              <a:srgbClr val="AB2B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矩形 16"/>
          <p:cNvSpPr/>
          <p:nvPr/>
        </p:nvSpPr>
        <p:spPr>
          <a:xfrm rot="19677627">
            <a:off x="837848" y="-966170"/>
            <a:ext cx="10516304" cy="9101460"/>
          </a:xfrm>
          <a:prstGeom prst="rect">
            <a:avLst/>
          </a:prstGeom>
          <a:noFill/>
          <a:ln w="304800">
            <a:gradFill flip="none" rotWithShape="1">
              <a:gsLst>
                <a:gs pos="0">
                  <a:schemeClr val="accent3">
                    <a:lumMod val="67000"/>
                    <a:alpha val="0"/>
                  </a:schemeClr>
                </a:gs>
                <a:gs pos="69000">
                  <a:srgbClr val="D9D7DA">
                    <a:alpha val="32000"/>
                  </a:srgbClr>
                </a:gs>
                <a:gs pos="100000">
                  <a:schemeClr val="accent3">
                    <a:lumMod val="60000"/>
                    <a:lumOff val="40000"/>
                    <a:alpha val="0"/>
                  </a:schemeClr>
                </a:gs>
              </a:gsLst>
              <a:lin ang="8100000" scaled="1"/>
              <a:tileRect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矩形 17"/>
          <p:cNvSpPr/>
          <p:nvPr/>
        </p:nvSpPr>
        <p:spPr>
          <a:xfrm rot="19677627">
            <a:off x="631957" y="-1193179"/>
            <a:ext cx="10928087" cy="9555478"/>
          </a:xfrm>
          <a:prstGeom prst="rect">
            <a:avLst/>
          </a:prstGeom>
          <a:noFill/>
          <a:ln w="127000">
            <a:solidFill>
              <a:srgbClr val="AB2B2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直角三角形 19"/>
          <p:cNvSpPr/>
          <p:nvPr/>
        </p:nvSpPr>
        <p:spPr>
          <a:xfrm flipV="1">
            <a:off x="-1" y="-5"/>
            <a:ext cx="2809876" cy="1756941"/>
          </a:xfrm>
          <a:prstGeom prst="rtTriangle">
            <a:avLst/>
          </a:prstGeom>
          <a:solidFill>
            <a:srgbClr val="AB2B2B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直角三角形 20"/>
          <p:cNvSpPr/>
          <p:nvPr/>
        </p:nvSpPr>
        <p:spPr>
          <a:xfrm rot="16200000" flipV="1">
            <a:off x="-559805" y="4699477"/>
            <a:ext cx="2809876" cy="1756941"/>
          </a:xfrm>
          <a:prstGeom prst="rtTriangle">
            <a:avLst/>
          </a:prstGeom>
          <a:solidFill>
            <a:srgbClr val="AB2B2B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直角三角形 21"/>
          <p:cNvSpPr/>
          <p:nvPr/>
        </p:nvSpPr>
        <p:spPr>
          <a:xfrm rot="16200000" flipH="1">
            <a:off x="9801294" y="562042"/>
            <a:ext cx="2952749" cy="1828666"/>
          </a:xfrm>
          <a:prstGeom prst="rtTriangle">
            <a:avLst/>
          </a:prstGeom>
          <a:solidFill>
            <a:srgbClr val="AB2B2B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直角三角形 22"/>
          <p:cNvSpPr/>
          <p:nvPr/>
        </p:nvSpPr>
        <p:spPr>
          <a:xfrm flipH="1">
            <a:off x="9783191" y="5443226"/>
            <a:ext cx="2442147" cy="1414770"/>
          </a:xfrm>
          <a:prstGeom prst="rtTriangle">
            <a:avLst/>
          </a:prstGeom>
          <a:solidFill>
            <a:srgbClr val="AB2B2B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4" name="图片 23" descr="logo红色版"/>
          <p:cNvPicPr>
            <a:picLocks noChangeAspect="1"/>
          </p:cNvPicPr>
          <p:nvPr/>
        </p:nvPicPr>
        <p:blipFill>
          <a:blip r:embed="rId4" cstate="screen">
            <a:clrChange>
              <a:clrFrom>
                <a:srgbClr val="FFFFFF">
                  <a:alpha val="100000"/>
                </a:srgbClr>
              </a:clrFrom>
              <a:clrTo>
                <a:srgbClr val="FFFFFF">
                  <a:alpha val="100000"/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524687" y="802685"/>
            <a:ext cx="3079224" cy="1347379"/>
          </a:xfrm>
          <a:prstGeom prst="rect">
            <a:avLst/>
          </a:prstGeom>
        </p:spPr>
      </p:pic>
      <p:pic>
        <p:nvPicPr>
          <p:cNvPr id="25" name="图片 2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7634" y="521574"/>
            <a:ext cx="2046443" cy="1837453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NWVlNmZlNmJkOWIwZTlmMWQ5NDkwN2JhYmEzMmUwMjYifQ==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FULL_TEXT_BEAUTIFY_COPY_ID" val="150995365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FULL_TEXT_BEAUTIFY_COPY_ID" val="55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FULL_TEXT_BEAUTIFY_COPY_ID" val="3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FULL_TEXT_BEAUTIFY_COPY_ID" val="24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FULL_TEXT_BEAUTIFY_COPY_ID" val="150995365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863a5880-88a3-466c-bb84-976d441acf53}"/>
  <p:tag name="TABLE_ENDDRAG_ORIGIN_RECT" val="892*419"/>
  <p:tag name="TABLE_ENDDRAG_RECT" val="34*92*892*419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FULL_TEXT_BEAUTIFY_COPY_ID" val="55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FULL_TEXT_BEAUTIFY_COPY_ID" val="3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FULL_TEXT_BEAUTIFY_COPY_ID" val="24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FULL_TEXT_BEAUTIFY_COPY_ID" val="150995365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TABLE_BEAUTIFY" val="smartTable{a3dc9526-a718-4955-a309-a83533f10ed0}"/>
  <p:tag name="TABLE_ENDDRAG_ORIGIN_RECT" val="837*403"/>
  <p:tag name="TABLE_ENDDRAG_RECT" val="55*96*837*403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FULL_TEXT_BEAUTIFY_COPY_ID" val="55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FULL_TEXT_BEAUTIFY_COPY_ID" val="3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FULL_TEXT_BEAUTIFY_COPY_ID" val="24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FULL_TEXT_BEAUTIFY_COPY_ID" val="150995365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FULL_TEXT_BEAUTIFY_COPY_ID" val="5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FULL_TEXT_BEAUTIFY_COPY_ID" val="55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FULL_TEXT_BEAUTIFY_COPY_ID" val="3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FULL_TEXT_BEAUTIFY_COPY_ID" val="24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FULL_TEXT_BEAUTIFY_COPY_ID" val="150995365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FULL_TEXT_BEAUTIFY_COPY_ID" val="55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FULL_TEXT_BEAUTIFY_COPY_ID" val="3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FULL_TEXT_BEAUTIFY_COPY_ID" val="24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FULL_TEXT_BEAUTIFY_COPY_ID" val="150995365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FULL_TEXT_BEAUTIFY_COPY_ID" val="55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FULL_TEXT_BEAUTIFY_COPY_ID" val="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FULL_TEXT_BEAUTIFY_COPY_ID" val="24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416</Words>
  <Application>Microsoft Office PowerPoint</Application>
  <PresentationFormat>宽屏</PresentationFormat>
  <Paragraphs>103</Paragraphs>
  <Slides>8</Slides>
  <Notes>8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黑体</vt:lpstr>
      <vt:lpstr>微软雅黑</vt:lpstr>
      <vt:lpstr>Arial</vt:lpstr>
      <vt:lpstr>Calibri</vt:lpstr>
      <vt:lpstr>Wingdings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>bin yang</dc:creator>
  <cp:lastModifiedBy>DELL</cp:lastModifiedBy>
  <cp:revision>287</cp:revision>
  <dcterms:created xsi:type="dcterms:W3CDTF">2019-06-19T02:08:00Z</dcterms:created>
  <dcterms:modified xsi:type="dcterms:W3CDTF">2025-09-22T08:15:12Z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2052-11.1.0.11875</vt:lpwstr>
  </property>
  <property fmtid="{D5CDD505-2E9C-101B-9397-08002B2CF9AE}" pid="3" name="ICV">
    <vt:lpwstr>78E84E1C1E3E4B90868ACAA294AD59D5</vt:lpwstr>
  </property>
</Properties>
</file>